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2"/>
  </p:notesMasterIdLst>
  <p:sldIdLst>
    <p:sldId id="256" r:id="rId2"/>
    <p:sldId id="284" r:id="rId3"/>
    <p:sldId id="285" r:id="rId4"/>
    <p:sldId id="265" r:id="rId5"/>
    <p:sldId id="275" r:id="rId6"/>
    <p:sldId id="267" r:id="rId7"/>
    <p:sldId id="276" r:id="rId8"/>
    <p:sldId id="286" r:id="rId9"/>
    <p:sldId id="261" r:id="rId10"/>
    <p:sldId id="280" r:id="rId11"/>
    <p:sldId id="281" r:id="rId12"/>
    <p:sldId id="287" r:id="rId13"/>
    <p:sldId id="262" r:id="rId14"/>
    <p:sldId id="271" r:id="rId15"/>
    <p:sldId id="272" r:id="rId16"/>
    <p:sldId id="273" r:id="rId17"/>
    <p:sldId id="282" r:id="rId18"/>
    <p:sldId id="283" r:id="rId19"/>
    <p:sldId id="269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" initials="T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344" autoAdjust="0"/>
  </p:normalViewPr>
  <p:slideViewPr>
    <p:cSldViewPr>
      <p:cViewPr varScale="1">
        <p:scale>
          <a:sx n="69" d="100"/>
          <a:sy n="69" d="100"/>
        </p:scale>
        <p:origin x="-12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8207C-E133-4579-8DE5-977F5C58CDA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ABCD9-C6D7-4047-A04F-52F805DB3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8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ABCD9-C6D7-4047-A04F-52F805DB3B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0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ABCD9-C6D7-4047-A04F-52F805DB3B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00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ABCD9-C6D7-4047-A04F-52F805DB3B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0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ABCD9-C6D7-4047-A04F-52F805DB3B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0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CAF0-4021-4B55-A8D6-5E775BCE5B01}" type="datetime1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 rotWithShape="1">
          <a:gsLst>
            <a:gs pos="0">
              <a:schemeClr val="bg1">
                <a:tint val="48000"/>
                <a:satMod val="300000"/>
              </a:schemeClr>
            </a:gs>
            <a:gs pos="12000">
              <a:schemeClr val="bg1">
                <a:tint val="48000"/>
                <a:satMod val="300000"/>
              </a:schemeClr>
            </a:gs>
            <a:gs pos="20000">
              <a:schemeClr val="bg1">
                <a:tint val="49000"/>
                <a:satMod val="30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0" y="1"/>
            <a:ext cx="9144000" cy="6857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6" y="51924"/>
            <a:ext cx="9130513" cy="571499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62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of 24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8580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0499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CE95-3A77-4553-A2B1-6870809EBC5B}" type="datetime1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0DCD-DB58-4153-8EAD-53A465E5B819}" type="datetime1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7A35-9DD1-4CBF-B01D-56064755C6CC}" type="datetime1">
              <a:rPr lang="en-US" smtClean="0"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94C8-88C2-4345-9E4F-374F3A9CAF81}" type="datetime1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1AC0-806A-4F11-842A-C9FB98A59D5D}" type="datetime1">
              <a:rPr lang="en-US" smtClean="0"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78E2675-A299-41A8-9A28-E69854D7D624}" type="datetime1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of 24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13" Type="http://schemas.openxmlformats.org/officeDocument/2006/relationships/image" Target="../media/image53.png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2.png"/><Relationship Id="rId17" Type="http://schemas.openxmlformats.org/officeDocument/2006/relationships/image" Target="../media/image84.png"/><Relationship Id="rId2" Type="http://schemas.openxmlformats.org/officeDocument/2006/relationships/tags" Target="../tags/tag33.xml"/><Relationship Id="rId16" Type="http://schemas.openxmlformats.org/officeDocument/2006/relationships/image" Target="../media/image55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51.png"/><Relationship Id="rId5" Type="http://schemas.openxmlformats.org/officeDocument/2006/relationships/tags" Target="../tags/tag36.xml"/><Relationship Id="rId15" Type="http://schemas.openxmlformats.org/officeDocument/2006/relationships/image" Target="../media/image820.png"/><Relationship Id="rId10" Type="http://schemas.openxmlformats.org/officeDocument/2006/relationships/image" Target="../media/image50.png"/><Relationship Id="rId4" Type="http://schemas.openxmlformats.org/officeDocument/2006/relationships/tags" Target="../tags/tag35.xml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40.xml"/><Relationship Id="rId7" Type="http://schemas.openxmlformats.org/officeDocument/2006/relationships/image" Target="../media/image57.png"/><Relationship Id="rId12" Type="http://schemas.openxmlformats.org/officeDocument/2006/relationships/image" Target="../media/image9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openxmlformats.org/officeDocument/2006/relationships/image" Target="../media/image56.png"/><Relationship Id="rId10" Type="http://schemas.openxmlformats.org/officeDocument/2006/relationships/image" Target="../media/image8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43.xml"/><Relationship Id="rId7" Type="http://schemas.openxmlformats.org/officeDocument/2006/relationships/image" Target="../media/image60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59.png"/><Relationship Id="rId5" Type="http://schemas.openxmlformats.org/officeDocument/2006/relationships/image" Target="../media/image3.png"/><Relationship Id="rId10" Type="http://schemas.openxmlformats.org/officeDocument/2006/relationships/image" Target="../media/image6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3" Type="http://schemas.openxmlformats.org/officeDocument/2006/relationships/tags" Target="../tags/tag46.xml"/><Relationship Id="rId7" Type="http://schemas.openxmlformats.org/officeDocument/2006/relationships/image" Target="../media/image97.png"/><Relationship Id="rId12" Type="http://schemas.openxmlformats.org/officeDocument/2006/relationships/image" Target="../media/image66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5.png"/><Relationship Id="rId5" Type="http://schemas.openxmlformats.org/officeDocument/2006/relationships/tags" Target="../tags/tag48.xml"/><Relationship Id="rId15" Type="http://schemas.openxmlformats.org/officeDocument/2006/relationships/image" Target="../media/image69.png"/><Relationship Id="rId10" Type="http://schemas.openxmlformats.org/officeDocument/2006/relationships/image" Target="../media/image100.png"/><Relationship Id="rId4" Type="http://schemas.openxmlformats.org/officeDocument/2006/relationships/tags" Target="../tags/tag47.xml"/><Relationship Id="rId9" Type="http://schemas.openxmlformats.org/officeDocument/2006/relationships/image" Target="../media/image64.png"/><Relationship Id="rId1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11.png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3.png"/><Relationship Id="rId2" Type="http://schemas.openxmlformats.org/officeDocument/2006/relationships/tags" Target="../tags/tag50.xml"/><Relationship Id="rId16" Type="http://schemas.openxmlformats.org/officeDocument/2006/relationships/image" Target="../media/image69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72.png"/><Relationship Id="rId5" Type="http://schemas.openxmlformats.org/officeDocument/2006/relationships/tags" Target="../tags/tag53.xml"/><Relationship Id="rId15" Type="http://schemas.openxmlformats.org/officeDocument/2006/relationships/image" Target="../media/image68.png"/><Relationship Id="rId10" Type="http://schemas.openxmlformats.org/officeDocument/2006/relationships/image" Target="../media/image71.png"/><Relationship Id="rId4" Type="http://schemas.openxmlformats.org/officeDocument/2006/relationships/tags" Target="../tags/tag52.xml"/><Relationship Id="rId9" Type="http://schemas.openxmlformats.org/officeDocument/2006/relationships/image" Target="../media/image107.png"/><Relationship Id="rId1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79.png"/><Relationship Id="rId3" Type="http://schemas.openxmlformats.org/officeDocument/2006/relationships/tags" Target="../tags/tag57.xml"/><Relationship Id="rId7" Type="http://schemas.openxmlformats.org/officeDocument/2006/relationships/image" Target="../media/image75.png"/><Relationship Id="rId12" Type="http://schemas.openxmlformats.org/officeDocument/2006/relationships/image" Target="../media/image78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7.png"/><Relationship Id="rId5" Type="http://schemas.openxmlformats.org/officeDocument/2006/relationships/tags" Target="../tags/tag59.xml"/><Relationship Id="rId10" Type="http://schemas.openxmlformats.org/officeDocument/2006/relationships/image" Target="../media/image77.png"/><Relationship Id="rId4" Type="http://schemas.openxmlformats.org/officeDocument/2006/relationships/tags" Target="../tags/tag58.xml"/><Relationship Id="rId9" Type="http://schemas.openxmlformats.org/officeDocument/2006/relationships/image" Target="../media/image76.png"/><Relationship Id="rId1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81.png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85.png"/><Relationship Id="rId5" Type="http://schemas.openxmlformats.org/officeDocument/2006/relationships/image" Target="../media/image83.png"/><Relationship Id="rId10" Type="http://schemas.openxmlformats.org/officeDocument/2006/relationships/image" Target="../media/image89.jpg"/><Relationship Id="rId4" Type="http://schemas.openxmlformats.org/officeDocument/2006/relationships/image" Target="../media/image82.png"/><Relationship Id="rId9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7" Type="http://schemas.openxmlformats.org/officeDocument/2006/relationships/image" Target="../media/image96.png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gif"/><Relationship Id="rId5" Type="http://schemas.openxmlformats.org/officeDocument/2006/relationships/image" Target="../media/image93.gif"/><Relationship Id="rId4" Type="http://schemas.openxmlformats.org/officeDocument/2006/relationships/image" Target="../media/image9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2.png"/><Relationship Id="rId12" Type="http://schemas.openxmlformats.org/officeDocument/2006/relationships/image" Target="../media/image108.png"/><Relationship Id="rId2" Type="http://schemas.openxmlformats.org/officeDocument/2006/relationships/tags" Target="../tags/tag62.xml"/><Relationship Id="rId16" Type="http://schemas.openxmlformats.org/officeDocument/2006/relationships/image" Target="../media/image113.png"/><Relationship Id="rId1" Type="http://schemas.openxmlformats.org/officeDocument/2006/relationships/tags" Target="../tags/tag61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99.png"/><Relationship Id="rId15" Type="http://schemas.openxmlformats.org/officeDocument/2006/relationships/image" Target="../media/image112.png"/><Relationship Id="rId10" Type="http://schemas.openxmlformats.org/officeDocument/2006/relationships/image" Target="../media/image105.png"/><Relationship Id="rId4" Type="http://schemas.openxmlformats.org/officeDocument/2006/relationships/image" Target="../media/image98.png"/><Relationship Id="rId9" Type="http://schemas.openxmlformats.org/officeDocument/2006/relationships/image" Target="../media/image104.png"/><Relationship Id="rId1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12" Type="http://schemas.openxmlformats.org/officeDocument/2006/relationships/image" Target="../media/image26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openxmlformats.org/officeDocument/2006/relationships/tags" Target="../tags/tag10.xml"/><Relationship Id="rId10" Type="http://schemas.openxmlformats.org/officeDocument/2006/relationships/image" Target="../media/image15.png"/><Relationship Id="rId4" Type="http://schemas.openxmlformats.org/officeDocument/2006/relationships/tags" Target="../tags/tag9.xml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0.png"/><Relationship Id="rId18" Type="http://schemas.openxmlformats.org/officeDocument/2006/relationships/image" Target="../media/image350.png"/><Relationship Id="rId3" Type="http://schemas.openxmlformats.org/officeDocument/2006/relationships/tags" Target="../tags/tag13.xml"/><Relationship Id="rId21" Type="http://schemas.openxmlformats.org/officeDocument/2006/relationships/image" Target="../media/image26.png"/><Relationship Id="rId7" Type="http://schemas.openxmlformats.org/officeDocument/2006/relationships/tags" Target="../tags/tag17.xml"/><Relationship Id="rId12" Type="http://schemas.openxmlformats.org/officeDocument/2006/relationships/image" Target="../media/image4.png"/><Relationship Id="rId17" Type="http://schemas.openxmlformats.org/officeDocument/2006/relationships/image" Target="../media/image24.png"/><Relationship Id="rId2" Type="http://schemas.openxmlformats.org/officeDocument/2006/relationships/tags" Target="../tags/tag12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9.png"/><Relationship Id="rId5" Type="http://schemas.openxmlformats.org/officeDocument/2006/relationships/tags" Target="../tags/tag15.xml"/><Relationship Id="rId15" Type="http://schemas.openxmlformats.org/officeDocument/2006/relationships/image" Target="../media/image22.png"/><Relationship Id="rId23" Type="http://schemas.openxmlformats.org/officeDocument/2006/relationships/image" Target="../media/image28.png"/><Relationship Id="rId10" Type="http://schemas.openxmlformats.org/officeDocument/2006/relationships/image" Target="../media/image280.png"/><Relationship Id="rId19" Type="http://schemas.openxmlformats.org/officeDocument/2006/relationships/image" Target="../media/image210.png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.png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7.png"/><Relationship Id="rId3" Type="http://schemas.openxmlformats.org/officeDocument/2006/relationships/tags" Target="../tags/tag21.xml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2" Type="http://schemas.openxmlformats.org/officeDocument/2006/relationships/tags" Target="../tags/tag20.xml"/><Relationship Id="rId16" Type="http://schemas.openxmlformats.org/officeDocument/2006/relationships/image" Target="../media/image34.png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20.png"/><Relationship Id="rId5" Type="http://schemas.openxmlformats.org/officeDocument/2006/relationships/tags" Target="../tags/tag23.xml"/><Relationship Id="rId15" Type="http://schemas.openxmlformats.org/officeDocument/2006/relationships/image" Target="../media/image33.png"/><Relationship Id="rId4" Type="http://schemas.openxmlformats.org/officeDocument/2006/relationships/tags" Target="../tags/tag22.xml"/><Relationship Id="rId9" Type="http://schemas.openxmlformats.org/officeDocument/2006/relationships/image" Target="../media/image19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tags" Target="../tags/tag26.xml"/><Relationship Id="rId21" Type="http://schemas.openxmlformats.org/officeDocument/2006/relationships/image" Target="../media/image46.png"/><Relationship Id="rId7" Type="http://schemas.openxmlformats.org/officeDocument/2006/relationships/tags" Target="../tags/tag30.xml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tags" Target="../tags/tag25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36.png"/><Relationship Id="rId5" Type="http://schemas.openxmlformats.org/officeDocument/2006/relationships/tags" Target="../tags/tag28.xml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9.png"/><Relationship Id="rId2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80772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Z4 </a:t>
            </a:r>
            <a:r>
              <a:rPr lang="en-US" dirty="0" err="1" smtClean="0"/>
              <a:t>parafermions</a:t>
            </a:r>
            <a:r>
              <a:rPr lang="en-US" dirty="0" smtClean="0"/>
              <a:t> in time-reversal invariant topological insulators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Thomas Schmidt</a:t>
            </a:r>
          </a:p>
          <a:p>
            <a:endParaRPr lang="en-US" dirty="0"/>
          </a:p>
          <a:p>
            <a:r>
              <a:rPr lang="en-US" i="1" dirty="0"/>
              <a:t>i</a:t>
            </a:r>
            <a:r>
              <a:rPr lang="en-US" i="1" dirty="0" smtClean="0"/>
              <a:t>n collaboration with:</a:t>
            </a:r>
          </a:p>
          <a:p>
            <a:r>
              <a:rPr lang="en-US" dirty="0" smtClean="0"/>
              <a:t>Christoph </a:t>
            </a:r>
            <a:r>
              <a:rPr lang="en-US" dirty="0" err="1" smtClean="0"/>
              <a:t>Orth</a:t>
            </a:r>
            <a:r>
              <a:rPr lang="en-US" dirty="0" smtClean="0"/>
              <a:t>, Rakesh Tiwari (</a:t>
            </a:r>
            <a:r>
              <a:rPr lang="en-US" dirty="0" err="1" smtClean="0"/>
              <a:t>Uni</a:t>
            </a:r>
            <a:r>
              <a:rPr lang="en-US" dirty="0" smtClean="0"/>
              <a:t> Basel)</a:t>
            </a:r>
          </a:p>
          <a:p>
            <a:r>
              <a:rPr lang="en-US" dirty="0" smtClean="0"/>
              <a:t>Tobias </a:t>
            </a:r>
            <a:r>
              <a:rPr lang="en-US" dirty="0" err="1" smtClean="0"/>
              <a:t>Meng</a:t>
            </a:r>
            <a:r>
              <a:rPr lang="en-US" dirty="0" smtClean="0"/>
              <a:t> (TU Dresden)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5310975"/>
            <a:ext cx="9143245" cy="15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RG using </a:t>
            </a:r>
            <a:r>
              <a:rPr lang="en-US" dirty="0" err="1" smtClean="0"/>
              <a:t>bosonization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Boson"/>
              <p:cNvSpPr txBox="1"/>
              <p:nvPr/>
            </p:nvSpPr>
            <p:spPr>
              <a:xfrm>
                <a:off x="215630" y="1447800"/>
                <a:ext cx="3224024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Bosonization</a:t>
                </a:r>
                <a:r>
                  <a:rPr lang="en-US" b="1" dirty="0" smtClean="0"/>
                  <a:t> identity: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Bosonic fields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Short distance cutoff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Bos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30" y="1447800"/>
                <a:ext cx="3224024" cy="2308324"/>
              </a:xfrm>
              <a:prstGeom prst="rect">
                <a:avLst/>
              </a:prstGeom>
              <a:blipFill rotWithShape="1">
                <a:blip r:embed="rId8"/>
                <a:stretch>
                  <a:fillRect l="-1512" t="-1323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qBos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0" y="1886710"/>
            <a:ext cx="2693670" cy="567690"/>
          </a:xfrm>
          <a:prstGeom prst="rect">
            <a:avLst/>
          </a:prstGeom>
        </p:spPr>
      </p:pic>
      <p:pic>
        <p:nvPicPr>
          <p:cNvPr id="8" name="EqCanComm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8" y="2667000"/>
            <a:ext cx="2948572" cy="26209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882706" y="1600200"/>
            <a:ext cx="3930972" cy="1600200"/>
            <a:chOff x="1840612" y="3347497"/>
            <a:chExt cx="3930972" cy="1600200"/>
          </a:xfrm>
        </p:grpSpPr>
        <p:sp>
          <p:nvSpPr>
            <p:cNvPr id="11" name="Rounded Rectangle 10"/>
            <p:cNvSpPr/>
            <p:nvPr/>
          </p:nvSpPr>
          <p:spPr>
            <a:xfrm>
              <a:off x="1840612" y="3347497"/>
              <a:ext cx="3930972" cy="1600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TR"/>
            <p:cNvSpPr txBox="1"/>
            <p:nvPr/>
          </p:nvSpPr>
          <p:spPr>
            <a:xfrm>
              <a:off x="1987106" y="3429000"/>
              <a:ext cx="3637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Time-reversal for bosonic operators:</a:t>
              </a:r>
            </a:p>
          </p:txBody>
        </p:sp>
        <p:pic>
          <p:nvPicPr>
            <p:cNvPr id="10" name="EqBosTR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479" y="3846705"/>
              <a:ext cx="2671238" cy="1030095"/>
            </a:xfrm>
            <a:prstGeom prst="rect">
              <a:avLst/>
            </a:prstGeom>
          </p:spPr>
        </p:pic>
      </p:grpSp>
      <p:sp>
        <p:nvSpPr>
          <p:cNvPr id="15" name="TextBoxHeader"/>
          <p:cNvSpPr txBox="1"/>
          <p:nvPr/>
        </p:nvSpPr>
        <p:spPr>
          <a:xfrm>
            <a:off x="2247485" y="914400"/>
            <a:ext cx="464903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Can interactions open a gap in the spectrum?</a:t>
            </a:r>
            <a:endParaRPr lang="en-US" b="1" dirty="0"/>
          </a:p>
        </p:txBody>
      </p:sp>
      <p:pic>
        <p:nvPicPr>
          <p:cNvPr id="13" name="EqH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8" y="5300342"/>
            <a:ext cx="4400550" cy="563880"/>
          </a:xfrm>
          <a:prstGeom prst="rect">
            <a:avLst/>
          </a:prstGeom>
        </p:spPr>
      </p:pic>
      <p:pic>
        <p:nvPicPr>
          <p:cNvPr id="5" name="EqH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8" y="4572000"/>
            <a:ext cx="4042410" cy="609600"/>
          </a:xfrm>
          <a:prstGeom prst="rect">
            <a:avLst/>
          </a:prstGeom>
        </p:spPr>
      </p:pic>
      <p:sp>
        <p:nvSpPr>
          <p:cNvPr id="23" name="TextBoxH"/>
          <p:cNvSpPr txBox="1"/>
          <p:nvPr/>
        </p:nvSpPr>
        <p:spPr>
          <a:xfrm>
            <a:off x="215630" y="4049949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Bosonized</a:t>
            </a:r>
            <a:r>
              <a:rPr lang="en-US" b="1" dirty="0" smtClean="0"/>
              <a:t> Hamiltonian:</a:t>
            </a:r>
            <a:endParaRPr lang="en-US" b="1" dirty="0"/>
          </a:p>
        </p:txBody>
      </p:sp>
      <p:pic>
        <p:nvPicPr>
          <p:cNvPr id="16" name="EqH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1" y="6015028"/>
            <a:ext cx="3697605" cy="563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919409" y="4718335"/>
                <a:ext cx="2667000" cy="92333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are irrelevant  at first order RG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(cannot open a gap)</a:t>
                </a:r>
                <a:endParaRPr lang="en-GB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409" y="4718335"/>
                <a:ext cx="2667000" cy="92333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DanIrr"/>
              <p:cNvSpPr txBox="1"/>
              <p:nvPr/>
            </p:nvSpPr>
            <p:spPr>
              <a:xfrm>
                <a:off x="5631119" y="6027998"/>
                <a:ext cx="3031984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dangerously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irrelevant!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DanIr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19" y="6027998"/>
                <a:ext cx="3031984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K"/>
              <p:cNvSpPr txBox="1"/>
              <p:nvPr/>
            </p:nvSpPr>
            <p:spPr>
              <a:xfrm>
                <a:off x="3193839" y="3878253"/>
                <a:ext cx="3200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Luttinger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0&lt;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≤1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K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839" y="3878253"/>
                <a:ext cx="3200492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17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2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37" grpId="0" animBg="1"/>
      <p:bldP spid="7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RG</a:t>
            </a:r>
            <a:endParaRPr lang="en-US" dirty="0"/>
          </a:p>
        </p:txBody>
      </p:sp>
      <p:pic>
        <p:nvPicPr>
          <p:cNvPr id="4" name="EqRGEq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3" y="3962400"/>
            <a:ext cx="4598670" cy="1150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Conclusions"/>
              <p:cNvSpPr txBox="1"/>
              <p:nvPr/>
            </p:nvSpPr>
            <p:spPr>
              <a:xfrm>
                <a:off x="4724400" y="4875074"/>
                <a:ext cx="4114800" cy="175432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Ingredients for opening a gap in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a time-reversal invariant</a:t>
                </a:r>
                <a:r>
                  <a:rPr lang="en-US" b="1" dirty="0" smtClean="0"/>
                  <a:t> helical edge state:</a:t>
                </a:r>
              </a:p>
              <a:p>
                <a:endParaRPr lang="en-US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Density-density interactions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Nonlinear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Rashba</a:t>
                </a:r>
                <a:r>
                  <a:rPr lang="en-US" dirty="0" smtClean="0"/>
                  <a:t> spin-orbit coupling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 symmetry needs to be broken)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Conclusion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875074"/>
                <a:ext cx="4114800" cy="17543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Feynm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19225"/>
            <a:ext cx="3760731" cy="2466975"/>
          </a:xfrm>
          <a:prstGeom prst="rect">
            <a:avLst/>
          </a:prstGeom>
        </p:spPr>
      </p:pic>
      <p:pic>
        <p:nvPicPr>
          <p:cNvPr id="6" name="EqHum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4" y="2819400"/>
            <a:ext cx="3606165" cy="563880"/>
          </a:xfrm>
          <a:prstGeom prst="rect">
            <a:avLst/>
          </a:prstGeom>
        </p:spPr>
      </p:pic>
      <p:pic>
        <p:nvPicPr>
          <p:cNvPr id="5" name="EqH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3" y="1447800"/>
            <a:ext cx="4400550" cy="563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NewTerm"/>
              <p:cNvSpPr txBox="1"/>
              <p:nvPr/>
            </p:nvSpPr>
            <p:spPr>
              <a:xfrm>
                <a:off x="228600" y="2096869"/>
                <a:ext cx="36228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 new term is generated during the RG flow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NewTerm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96869"/>
                <a:ext cx="3622865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151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RGEq"/>
          <p:cNvSpPr txBox="1"/>
          <p:nvPr/>
        </p:nvSpPr>
        <p:spPr>
          <a:xfrm>
            <a:off x="228600" y="3457575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Complete RG equations:</a:t>
            </a:r>
            <a:endParaRPr lang="en-US" b="1" dirty="0"/>
          </a:p>
        </p:txBody>
      </p:sp>
      <p:sp>
        <p:nvSpPr>
          <p:cNvPr id="19" name="TextBoxSinglePart"/>
          <p:cNvSpPr txBox="1"/>
          <p:nvPr/>
        </p:nvSpPr>
        <p:spPr>
          <a:xfrm>
            <a:off x="228600" y="990600"/>
            <a:ext cx="362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Single-particle backscattering: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Diagram"/>
              <p:cNvSpPr txBox="1"/>
              <p:nvPr/>
            </p:nvSpPr>
            <p:spPr>
              <a:xfrm>
                <a:off x="6271813" y="1078468"/>
                <a:ext cx="1580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order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Diagram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813" y="1078468"/>
                <a:ext cx="1580304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3475" t="-8197" r="-23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Umklapp"/>
              <p:cNvSpPr txBox="1"/>
              <p:nvPr/>
            </p:nvSpPr>
            <p:spPr>
              <a:xfrm>
                <a:off x="228600" y="5292298"/>
                <a:ext cx="33890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Umklapp scattering: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Relevant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Opens a gap in the edge state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Umklapp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292298"/>
                <a:ext cx="3389069" cy="923330"/>
              </a:xfrm>
              <a:prstGeom prst="rect">
                <a:avLst/>
              </a:prstGeom>
              <a:blipFill rotWithShape="1">
                <a:blip r:embed="rId12"/>
                <a:stretch>
                  <a:fillRect l="-1622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8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05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Helical edge states of 2D topological insulators</a:t>
            </a:r>
          </a:p>
          <a:p>
            <a:endParaRPr lang="en-US" dirty="0" smtClean="0"/>
          </a:p>
          <a:p>
            <a:r>
              <a:rPr lang="en-US" dirty="0" smtClean="0"/>
              <a:t>Interactions in helical systems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Interface bound states due to the superconducting proximity effect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38" y="5257800"/>
            <a:ext cx="5048040" cy="14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Interface bound states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105400"/>
            <a:ext cx="5257799" cy="1474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21" y="980873"/>
            <a:ext cx="3661783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072" y="838200"/>
            <a:ext cx="547714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Spectral gaps in (non-interacting) helical edge states: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Superconductivity: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Preserves time-reversal 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Conserves spin 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Gap is topologically nontrivial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Magnetic field: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Breaks time-reversal 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Breaks spin 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Gap is topologically trivial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24400"/>
            <a:ext cx="1241905" cy="35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43200"/>
            <a:ext cx="1241905" cy="352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4072" y="4343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Umklapp</a:t>
            </a:r>
            <a:r>
              <a:rPr lang="en-US" b="1" dirty="0" smtClean="0">
                <a:solidFill>
                  <a:srgbClr val="00B050"/>
                </a:solidFill>
              </a:rPr>
              <a:t> scattering:</a:t>
            </a:r>
            <a:endParaRPr lang="en-US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Preserves </a:t>
            </a:r>
            <a:r>
              <a:rPr lang="en-US" dirty="0"/>
              <a:t>time-reversal 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Breaks spin 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Gap is topologically trivial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26051" y="4277669"/>
                <a:ext cx="2416854" cy="65678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Zero-energy Majorana bound states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𝜸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𝜸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051" y="4277669"/>
                <a:ext cx="2416854" cy="6567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5-Point Star 18"/>
          <p:cNvSpPr/>
          <p:nvPr/>
        </p:nvSpPr>
        <p:spPr>
          <a:xfrm>
            <a:off x="8046660" y="2179260"/>
            <a:ext cx="335340" cy="335340"/>
          </a:xfrm>
          <a:prstGeom prst="star5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8046660" y="2590800"/>
            <a:ext cx="335340" cy="335340"/>
          </a:xfrm>
          <a:prstGeom prst="star5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82782" y="2095500"/>
            <a:ext cx="663095" cy="990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14400" y="5562600"/>
            <a:ext cx="2438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is the nature of these bound states?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44" y="4343400"/>
            <a:ext cx="1808762" cy="352000"/>
          </a:xfrm>
          <a:prstGeom prst="rect">
            <a:avLst/>
          </a:prstGeom>
        </p:spPr>
      </p:pic>
      <p:sp>
        <p:nvSpPr>
          <p:cNvPr id="31" name="5-Point Star 30"/>
          <p:cNvSpPr/>
          <p:nvPr/>
        </p:nvSpPr>
        <p:spPr>
          <a:xfrm>
            <a:off x="5562600" y="5498069"/>
            <a:ext cx="335340" cy="335340"/>
          </a:xfrm>
          <a:prstGeom prst="star5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7034478" y="5510599"/>
            <a:ext cx="335340" cy="335340"/>
          </a:xfrm>
          <a:prstGeom prst="star5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Lit"/>
          <p:cNvSpPr/>
          <p:nvPr/>
        </p:nvSpPr>
        <p:spPr>
          <a:xfrm>
            <a:off x="76200" y="64770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Fu and Kane, PRB 79, 161408 (2009)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695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23" grpId="0" animBg="1"/>
      <p:bldP spid="31" grpId="0" animBg="1"/>
      <p:bldP spid="32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258" y="836712"/>
                <a:ext cx="4559758" cy="28623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Interface bound states: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Chemical potential at Dirac point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Region gapped by superconducting proximity effect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&gt;1/2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“Mott insulating” regions gapped by interactions </a:t>
                </a:r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1/2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58" y="836712"/>
                <a:ext cx="4559758" cy="2862322"/>
              </a:xfrm>
              <a:prstGeom prst="rect">
                <a:avLst/>
              </a:prstGeom>
              <a:blipFill rotWithShape="1">
                <a:blip r:embed="rId7"/>
                <a:stretch>
                  <a:fillRect l="-1203" t="-10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junction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10" y="2132856"/>
            <a:ext cx="3897180" cy="1062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9845"/>
            <a:ext cx="4232954" cy="1187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257" y="3983632"/>
                <a:ext cx="5501403" cy="12003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Mean-field approximation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Superconductor pins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≈−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/4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“Mott insulator” pins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/4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But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≠0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57" y="3983632"/>
                <a:ext cx="5501403" cy="1200329"/>
              </a:xfrm>
              <a:prstGeom prst="rect">
                <a:avLst/>
              </a:prstGeom>
              <a:blipFill rotWithShape="1">
                <a:blip r:embed="rId10"/>
                <a:stretch>
                  <a:fillRect l="-998" t="-2538" b="-71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64895" y="5802868"/>
            <a:ext cx="455965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Zero-energy fermionic modes: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3" y="6224229"/>
            <a:ext cx="5068798" cy="4813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78" y="3810000"/>
            <a:ext cx="2404114" cy="927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51" y="5130839"/>
            <a:ext cx="4621530" cy="5810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8" y="2027024"/>
            <a:ext cx="3859200" cy="521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8" y="3173198"/>
            <a:ext cx="4676572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5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521" y="2590800"/>
            <a:ext cx="3414079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Conserved quantum numbers: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Ground state degeneracy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3" y="5753088"/>
            <a:ext cx="6072340" cy="107129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764704"/>
                <a:ext cx="3990141" cy="14773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sections and periodic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b.c.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Mott insulating regions conserve:</a:t>
                </a:r>
                <a:br>
                  <a:rPr lang="en-US" dirty="0" smtClean="0"/>
                </a:br>
                <a:r>
                  <a:rPr lang="en-US" dirty="0" smtClean="0"/>
                  <a:t>charge,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spin parity (mod 4)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superconducting regions conserve:</a:t>
                </a:r>
                <a:br>
                  <a:rPr lang="en-US" dirty="0" smtClean="0"/>
                </a:br>
                <a:r>
                  <a:rPr lang="en-US" b="1" dirty="0" smtClean="0">
                    <a:solidFill>
                      <a:srgbClr val="FF0000"/>
                    </a:solidFill>
                  </a:rPr>
                  <a:t>charge parity (mod 2)</a:t>
                </a:r>
                <a:r>
                  <a:rPr lang="en-US" dirty="0" smtClean="0"/>
                  <a:t>, spin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3990141" cy="1477328"/>
              </a:xfrm>
              <a:prstGeom prst="rect">
                <a:avLst/>
              </a:prstGeom>
              <a:blipFill rotWithShape="1">
                <a:blip r:embed="rId9"/>
                <a:stretch>
                  <a:fillRect l="-1070" t="-2058" r="-917" b="-53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9" y="2976255"/>
            <a:ext cx="1869714" cy="294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2" y="3458538"/>
            <a:ext cx="3228343" cy="9709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7" y="3425424"/>
            <a:ext cx="1705143" cy="291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2121" y="4149080"/>
                <a:ext cx="3414079" cy="1482265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Ground states: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Degeneracy: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𝑵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 8-fold degenerate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1" y="4149080"/>
                <a:ext cx="3414079" cy="14822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1" y="4634942"/>
            <a:ext cx="2101333" cy="24990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6350" y="6468837"/>
            <a:ext cx="280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Lindner </a:t>
            </a:r>
            <a:r>
              <a:rPr lang="en-GB" sz="1400" i="1" dirty="0" smtClean="0"/>
              <a:t>et al.</a:t>
            </a:r>
            <a:r>
              <a:rPr lang="en-GB" sz="1400" dirty="0" smtClean="0"/>
              <a:t>, PRX </a:t>
            </a:r>
            <a:r>
              <a:rPr lang="en-GB" sz="1400" b="1" dirty="0" smtClean="0"/>
              <a:t>2</a:t>
            </a:r>
            <a:r>
              <a:rPr lang="en-GB" sz="1400" dirty="0" smtClean="0"/>
              <a:t>, 041002 (2012)</a:t>
            </a:r>
            <a:endParaRPr lang="en-US" sz="1400" dirty="0" smtClean="0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62917"/>
            <a:ext cx="3859200" cy="5211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28" y="980728"/>
            <a:ext cx="4676572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Interface quasiparticles</a:t>
            </a:r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160783" y="2662641"/>
            <a:ext cx="3313728" cy="1477328"/>
            <a:chOff x="228602" y="990600"/>
            <a:chExt cx="3313728" cy="1477328"/>
          </a:xfrm>
        </p:grpSpPr>
        <p:sp>
          <p:nvSpPr>
            <p:cNvPr id="8" name="BoxLocalOp"/>
            <p:cNvSpPr txBox="1"/>
            <p:nvPr/>
          </p:nvSpPr>
          <p:spPr>
            <a:xfrm>
              <a:off x="228602" y="990600"/>
              <a:ext cx="3313728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/>
                <a:t>Local interface operators:</a:t>
              </a:r>
            </a:p>
            <a:p>
              <a:r>
                <a:rPr lang="en-US" dirty="0" smtClean="0"/>
                <a:t>act within ground state subspace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  <p:pic>
          <p:nvPicPr>
            <p:cNvPr id="30" name="Picture 2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58" y="1709475"/>
              <a:ext cx="1483886" cy="65965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BoxParaf"/>
              <p:cNvSpPr txBox="1"/>
              <p:nvPr/>
            </p:nvSpPr>
            <p:spPr>
              <a:xfrm>
                <a:off x="4419600" y="2932814"/>
                <a:ext cx="3096346" cy="1200329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b="1" dirty="0" smtClean="0"/>
                  <a:t> parafermion algebra: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BoxParaf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932814"/>
                <a:ext cx="3096346" cy="12003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43" y="3349534"/>
            <a:ext cx="2781257" cy="654171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63" y="5136720"/>
            <a:ext cx="5866531" cy="126408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182070"/>
                <a:ext cx="3401893" cy="9233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Experimental signatures: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8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periodic Josephson effect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Non-Abelian braiding statistics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82070"/>
                <a:ext cx="3401893" cy="923330"/>
              </a:xfrm>
              <a:prstGeom prst="rect">
                <a:avLst/>
              </a:prstGeom>
              <a:blipFill rotWithShape="1">
                <a:blip r:embed="rId11"/>
                <a:stretch>
                  <a:fillRect l="-1613" t="-3289" r="-717" b="-9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152400" y="838200"/>
            <a:ext cx="3962400" cy="1754326"/>
            <a:chOff x="4267200" y="988979"/>
            <a:chExt cx="3962400" cy="1754326"/>
          </a:xfrm>
        </p:grpSpPr>
        <p:sp>
          <p:nvSpPr>
            <p:cNvPr id="13" name="TextBox 12"/>
            <p:cNvSpPr txBox="1"/>
            <p:nvPr/>
          </p:nvSpPr>
          <p:spPr>
            <a:xfrm>
              <a:off x="4267200" y="988979"/>
              <a:ext cx="3962400" cy="17543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Bound state charge: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Quantized </a:t>
              </a:r>
              <a:r>
                <a:rPr lang="en-US" dirty="0" smtClean="0">
                  <a:solidFill>
                    <a:srgbClr val="FF0000"/>
                  </a:solidFill>
                </a:rPr>
                <a:t>in </a:t>
              </a:r>
              <a:r>
                <a:rPr lang="en-US" dirty="0" smtClean="0">
                  <a:solidFill>
                    <a:srgbClr val="FF0000"/>
                  </a:solidFill>
                </a:rPr>
                <a:t>units of e/2</a:t>
              </a:r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(similar to </a:t>
              </a:r>
              <a:r>
                <a:rPr lang="en-US" dirty="0" err="1" smtClean="0"/>
                <a:t>Jackiw-Rebbi</a:t>
              </a:r>
              <a:r>
                <a:rPr lang="en-US" dirty="0" smtClean="0"/>
                <a:t> and Su-Schrieffer-</a:t>
              </a:r>
              <a:r>
                <a:rPr lang="en-US" dirty="0" err="1" smtClean="0"/>
                <a:t>Heeger</a:t>
              </a:r>
              <a:r>
                <a:rPr lang="en-US" dirty="0" smtClean="0"/>
                <a:t> model)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570" y="1738686"/>
              <a:ext cx="3228344" cy="275657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4419600" y="838200"/>
            <a:ext cx="422382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Raising/lowering operators: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Increase charge in </a:t>
            </a:r>
            <a:br>
              <a:rPr lang="en-US" dirty="0" smtClean="0"/>
            </a:br>
            <a:r>
              <a:rPr lang="en-US" dirty="0" smtClean="0"/>
              <a:t>region </a:t>
            </a:r>
            <a:r>
              <a:rPr lang="en-US" i="1" dirty="0" smtClean="0"/>
              <a:t>j</a:t>
            </a:r>
            <a:r>
              <a:rPr lang="en-US" dirty="0" smtClean="0"/>
              <a:t> by 1/2: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Increase spin in </a:t>
            </a:r>
            <a:br>
              <a:rPr lang="en-US" dirty="0" smtClean="0"/>
            </a:br>
            <a:r>
              <a:rPr lang="en-US" dirty="0" smtClean="0"/>
              <a:t>region </a:t>
            </a:r>
            <a:r>
              <a:rPr lang="en-US" i="1" dirty="0" smtClean="0"/>
              <a:t>j</a:t>
            </a:r>
            <a:r>
              <a:rPr lang="en-US" dirty="0" smtClean="0"/>
              <a:t> by 1:</a:t>
            </a: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19971"/>
            <a:ext cx="1445486" cy="6994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10" y="1249850"/>
            <a:ext cx="1536000" cy="67611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0" y="6324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Zhang and Kane, PRL 113, 036401 (2014)</a:t>
            </a:r>
          </a:p>
          <a:p>
            <a:r>
              <a:rPr lang="en-US" sz="1400" dirty="0" err="1"/>
              <a:t>Orth</a:t>
            </a:r>
            <a:r>
              <a:rPr lang="en-US" sz="1400" dirty="0"/>
              <a:t> et al. PRB 91, 081406(R) (2015)</a:t>
            </a:r>
          </a:p>
        </p:txBody>
      </p:sp>
    </p:spTree>
    <p:extLst>
      <p:ext uri="{BB962C8B-B14F-4D97-AF65-F5344CB8AC3E}">
        <p14:creationId xmlns:p14="http://schemas.microsoft.com/office/powerpoint/2010/main" val="221808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Braiding</a:t>
            </a:r>
            <a:endParaRPr lang="en-US" dirty="0"/>
          </a:p>
        </p:txBody>
      </p:sp>
      <p:pic>
        <p:nvPicPr>
          <p:cNvPr id="6" name="PicMBSAfterMov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50" y="4571999"/>
            <a:ext cx="2648025" cy="1645169"/>
          </a:xfrm>
          <a:prstGeom prst="rect">
            <a:avLst/>
          </a:prstGeom>
        </p:spPr>
      </p:pic>
      <p:pic>
        <p:nvPicPr>
          <p:cNvPr id="7" name="PicMBSFina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75" y="4562474"/>
            <a:ext cx="2648025" cy="1645169"/>
          </a:xfrm>
          <a:prstGeom prst="rect">
            <a:avLst/>
          </a:prstGeom>
        </p:spPr>
      </p:pic>
      <p:pic>
        <p:nvPicPr>
          <p:cNvPr id="8" name="PicMBSInitia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2"/>
            <a:ext cx="2648025" cy="1645169"/>
          </a:xfrm>
          <a:prstGeom prst="rect">
            <a:avLst/>
          </a:prstGeom>
        </p:spPr>
      </p:pic>
      <p:pic>
        <p:nvPicPr>
          <p:cNvPr id="9" name="PicMBSBrai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2"/>
            <a:ext cx="2648025" cy="1645168"/>
          </a:xfrm>
          <a:prstGeom prst="rect">
            <a:avLst/>
          </a:prstGeom>
        </p:spPr>
      </p:pic>
      <p:pic>
        <p:nvPicPr>
          <p:cNvPr id="10" name="PicMBSPhase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0"/>
            <a:ext cx="2648025" cy="1645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pWave"/>
              <p:cNvSpPr txBox="1"/>
              <p:nvPr/>
            </p:nvSpPr>
            <p:spPr>
              <a:xfrm>
                <a:off x="296968" y="990600"/>
                <a:ext cx="382566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2D p-wave superconductors: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Vortices pin Majorana bound states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Ground state </a:t>
                </a:r>
                <a:r>
                  <a:rPr lang="en-US" dirty="0" smtClean="0"/>
                  <a:t>degeneracy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Order parameter changes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pWav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68" y="990600"/>
                <a:ext cx="3825663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1435" t="-2551" r="-478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Braiding"/>
          <p:cNvSpPr txBox="1"/>
          <p:nvPr/>
        </p:nvSpPr>
        <p:spPr>
          <a:xfrm>
            <a:off x="263629" y="2286000"/>
            <a:ext cx="4446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Braiding:</a:t>
            </a:r>
          </a:p>
          <a:p>
            <a:r>
              <a:rPr lang="en-US" dirty="0" smtClean="0"/>
              <a:t>Adiabatic exchange of two vortices produces a nontrivial transformation within the degenerate ground state subspace</a:t>
            </a:r>
            <a:endParaRPr lang="en-US" dirty="0"/>
          </a:p>
        </p:txBody>
      </p:sp>
      <p:pic>
        <p:nvPicPr>
          <p:cNvPr id="13" name="EqBraid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2" y="3765881"/>
            <a:ext cx="1162667" cy="6156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6600" y="3529165"/>
            <a:ext cx="305307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we do something similar with the </a:t>
            </a:r>
            <a:r>
              <a:rPr lang="en-US" dirty="0" err="1" smtClean="0"/>
              <a:t>parafermions</a:t>
            </a:r>
            <a:r>
              <a:rPr lang="en-US" dirty="0" smtClean="0"/>
              <a:t> in our 1D edge states?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844379"/>
            <a:ext cx="2362200" cy="314645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ectangle 15"/>
          <p:cNvSpPr/>
          <p:nvPr/>
        </p:nvSpPr>
        <p:spPr>
          <a:xfrm>
            <a:off x="130005" y="64784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Ivanov, PRL 86, 268 (2001)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0800" y="3806164"/>
            <a:ext cx="339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Non-Abelian exchange statistics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Fusing bound states</a:t>
            </a:r>
            <a:endParaRPr lang="en-US" dirty="0"/>
          </a:p>
        </p:txBody>
      </p:sp>
      <p:pic>
        <p:nvPicPr>
          <p:cNvPr id="10" name="PicEdge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5559225"/>
            <a:ext cx="4480560" cy="841575"/>
          </a:xfrm>
          <a:prstGeom prst="rect">
            <a:avLst/>
          </a:prstGeom>
        </p:spPr>
      </p:pic>
      <p:pic>
        <p:nvPicPr>
          <p:cNvPr id="11" name="PicEdge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1906655"/>
            <a:ext cx="4480560" cy="841575"/>
          </a:xfrm>
          <a:prstGeom prst="rect">
            <a:avLst/>
          </a:prstGeom>
        </p:spPr>
      </p:pic>
      <p:pic>
        <p:nvPicPr>
          <p:cNvPr id="12" name="PicEdge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2819798"/>
            <a:ext cx="4480560" cy="841575"/>
          </a:xfrm>
          <a:prstGeom prst="rect">
            <a:avLst/>
          </a:prstGeom>
        </p:spPr>
      </p:pic>
      <p:pic>
        <p:nvPicPr>
          <p:cNvPr id="13" name="PicEdge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3732941"/>
            <a:ext cx="4480560" cy="841575"/>
          </a:xfrm>
          <a:prstGeom prst="rect">
            <a:avLst/>
          </a:prstGeom>
        </p:spPr>
      </p:pic>
      <p:pic>
        <p:nvPicPr>
          <p:cNvPr id="14" name="PicEdge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4646084"/>
            <a:ext cx="4480560" cy="841575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95" y="747766"/>
            <a:ext cx="4480560" cy="790468"/>
          </a:xfrm>
        </p:spPr>
      </p:pic>
      <p:sp>
        <p:nvSpPr>
          <p:cNvPr id="20" name="TextBox 19"/>
          <p:cNvSpPr txBox="1"/>
          <p:nvPr/>
        </p:nvSpPr>
        <p:spPr>
          <a:xfrm>
            <a:off x="152400" y="3276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Moving states by fusing: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Nucleate a new pair of bound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Fuse with existing bound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Transfer of quantum state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Problem:</a:t>
            </a:r>
          </a:p>
          <a:p>
            <a:r>
              <a:rPr lang="en-US" dirty="0" smtClean="0"/>
              <a:t>Our edge states cannot be moved in two dimensions because they live on the edge!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476999"/>
            <a:ext cx="2133600" cy="274320"/>
          </a:xfrm>
        </p:spPr>
        <p:txBody>
          <a:bodyPr/>
          <a:lstStyle/>
          <a:p>
            <a:fld id="{9ACC6763-B9D8-4C3B-A609-3CE3DC7281ED}" type="datetime1">
              <a:rPr lang="en-US" smtClean="0"/>
              <a:t>4/14/2015</a:t>
            </a:fld>
            <a:endParaRPr lang="en-US" dirty="0"/>
          </a:p>
        </p:txBody>
      </p:sp>
      <p:pic>
        <p:nvPicPr>
          <p:cNvPr id="7" name="PicBraid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06149"/>
            <a:ext cx="3657600" cy="2998634"/>
          </a:xfrm>
          <a:prstGeom prst="rect">
            <a:avLst/>
          </a:prstGeom>
        </p:spPr>
      </p:pic>
      <p:pic>
        <p:nvPicPr>
          <p:cNvPr id="8" name="PicBraid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06146"/>
            <a:ext cx="3657600" cy="2998640"/>
          </a:xfrm>
          <a:prstGeom prst="rect">
            <a:avLst/>
          </a:prstGeom>
        </p:spPr>
      </p:pic>
      <p:pic>
        <p:nvPicPr>
          <p:cNvPr id="9" name="PicBraid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06146"/>
            <a:ext cx="3657600" cy="2998640"/>
          </a:xfrm>
          <a:prstGeom prst="rect">
            <a:avLst/>
          </a:prstGeom>
        </p:spPr>
      </p:pic>
      <p:pic>
        <p:nvPicPr>
          <p:cNvPr id="10" name="PicBraid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06146"/>
            <a:ext cx="3657600" cy="2998640"/>
          </a:xfrm>
          <a:prstGeom prst="rect">
            <a:avLst/>
          </a:prstGeom>
        </p:spPr>
      </p:pic>
      <p:sp>
        <p:nvSpPr>
          <p:cNvPr id="11" name="BoxBraiding"/>
          <p:cNvSpPr txBox="1"/>
          <p:nvPr/>
        </p:nvSpPr>
        <p:spPr>
          <a:xfrm>
            <a:off x="282046" y="969133"/>
            <a:ext cx="359585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Braiding: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“Braiding </a:t>
            </a:r>
            <a:r>
              <a:rPr lang="en-US" dirty="0" smtClean="0"/>
              <a:t>by fusion”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Feasible using tunable proximity </a:t>
            </a:r>
            <a:br>
              <a:rPr lang="en-US" dirty="0" smtClean="0"/>
            </a:br>
            <a:r>
              <a:rPr lang="en-US" dirty="0" smtClean="0"/>
              <a:t>effect and gate voltages</a:t>
            </a:r>
            <a:endParaRPr lang="en-US" dirty="0"/>
          </a:p>
        </p:txBody>
      </p:sp>
      <p:pic>
        <p:nvPicPr>
          <p:cNvPr id="6" name="EqBraid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49914"/>
            <a:ext cx="4052572" cy="1483886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93" y="5105400"/>
            <a:ext cx="5304605" cy="1143000"/>
          </a:xfrm>
        </p:spPr>
      </p:pic>
      <p:sp>
        <p:nvSpPr>
          <p:cNvPr id="16" name="TextBox 15"/>
          <p:cNvSpPr txBox="1"/>
          <p:nvPr/>
        </p:nvSpPr>
        <p:spPr>
          <a:xfrm>
            <a:off x="282046" y="4021229"/>
            <a:ext cx="362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Representation of the braid group:</a:t>
            </a:r>
          </a:p>
          <a:p>
            <a:r>
              <a:rPr lang="en-US" dirty="0" smtClean="0"/>
              <a:t>Yang-Baxter equations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05400"/>
            <a:ext cx="2534095" cy="2179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54" y="4114800"/>
            <a:ext cx="4864367" cy="2535624"/>
          </a:xfrm>
          <a:prstGeom prst="rect">
            <a:avLst/>
          </a:prstGeom>
        </p:spPr>
      </p:pic>
      <p:pic>
        <p:nvPicPr>
          <p:cNvPr id="19" name="PicFuseA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09461"/>
            <a:ext cx="7924814" cy="1744997"/>
          </a:xfrm>
          <a:prstGeom prst="rect">
            <a:avLst/>
          </a:prstGeom>
        </p:spPr>
      </p:pic>
      <p:pic>
        <p:nvPicPr>
          <p:cNvPr id="20" name="PicFuseB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09462"/>
            <a:ext cx="7924806" cy="1744996"/>
          </a:xfrm>
          <a:prstGeom prst="rect">
            <a:avLst/>
          </a:prstGeom>
        </p:spPr>
      </p:pic>
      <p:pic>
        <p:nvPicPr>
          <p:cNvPr id="21" name="PicFuseC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09462"/>
            <a:ext cx="7924805" cy="1744995"/>
          </a:xfrm>
          <a:prstGeom prst="rect">
            <a:avLst/>
          </a:prstGeom>
        </p:spPr>
      </p:pic>
      <p:pic>
        <p:nvPicPr>
          <p:cNvPr id="22" name="PicFus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09462"/>
            <a:ext cx="7924801" cy="1744995"/>
          </a:xfrm>
          <a:prstGeom prst="rect">
            <a:avLst/>
          </a:prstGeom>
        </p:spPr>
      </p:pic>
      <p:pic>
        <p:nvPicPr>
          <p:cNvPr id="23" name="PicFuse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09463"/>
            <a:ext cx="7924800" cy="17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05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Helical edge states of 2D topological insulators</a:t>
            </a:r>
          </a:p>
          <a:p>
            <a:endParaRPr lang="en-US" dirty="0" smtClean="0"/>
          </a:p>
          <a:p>
            <a:r>
              <a:rPr lang="en-US" dirty="0" smtClean="0"/>
              <a:t>Interactions in helical systems</a:t>
            </a:r>
          </a:p>
          <a:p>
            <a:endParaRPr lang="en-US" dirty="0" smtClean="0"/>
          </a:p>
          <a:p>
            <a:r>
              <a:rPr lang="en-US" dirty="0" smtClean="0"/>
              <a:t>Interface bound states due to the superconducting proximity effect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38" y="5257800"/>
            <a:ext cx="5048040" cy="14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8839200" cy="4648200"/>
              </a:xfrm>
            </p:spPr>
            <p:txBody>
              <a:bodyPr/>
              <a:lstStyle/>
              <a:p>
                <a:r>
                  <a:rPr lang="en-US" dirty="0" smtClean="0"/>
                  <a:t>Strong interactions can open a gap in a time-reversal invariant 2D </a:t>
                </a:r>
                <a:r>
                  <a:rPr lang="en-US" smtClean="0"/>
                  <a:t>topological </a:t>
                </a:r>
                <a:r>
                  <a:rPr lang="en-US" smtClean="0"/>
                  <a:t>insulator </a:t>
                </a:r>
                <a:r>
                  <a:rPr lang="en-US" dirty="0" smtClean="0"/>
                  <a:t>but nonlinear spin-orbit coupling is necessary</a:t>
                </a:r>
              </a:p>
              <a:p>
                <a:endParaRPr lang="en-US" dirty="0"/>
              </a:p>
              <a:p>
                <a:r>
                  <a:rPr lang="en-US" dirty="0" smtClean="0"/>
                  <a:t>Zero-energy bound states exist at interfaces with superconducting regions</a:t>
                </a:r>
              </a:p>
              <a:p>
                <a:endParaRPr lang="en-US" dirty="0"/>
              </a:p>
              <a:p>
                <a:r>
                  <a:rPr lang="en-US" dirty="0" smtClean="0"/>
                  <a:t>Bound states obey non-Abelian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exchange statistics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8839200" cy="4648200"/>
              </a:xfrm>
              <a:blipFill rotWithShape="1">
                <a:blip r:embed="rId2"/>
                <a:stretch>
                  <a:fillRect t="-787" r="-2000" b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04800" y="626006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C.P.Orth</a:t>
            </a:r>
            <a:r>
              <a:rPr lang="en-US" dirty="0"/>
              <a:t>, </a:t>
            </a:r>
            <a:r>
              <a:rPr lang="en-US" dirty="0" smtClean="0"/>
              <a:t>R.P. Tiwari</a:t>
            </a:r>
            <a:r>
              <a:rPr lang="en-US" dirty="0"/>
              <a:t>, </a:t>
            </a:r>
            <a:r>
              <a:rPr lang="en-US" dirty="0" err="1" smtClean="0"/>
              <a:t>T.Meng</a:t>
            </a:r>
            <a:r>
              <a:rPr lang="en-US" dirty="0" smtClean="0"/>
              <a:t>, and </a:t>
            </a:r>
            <a:r>
              <a:rPr lang="en-US" dirty="0" err="1" smtClean="0"/>
              <a:t>T.L.Schmidt</a:t>
            </a:r>
            <a:r>
              <a:rPr lang="en-US" dirty="0"/>
              <a:t>, </a:t>
            </a:r>
            <a:r>
              <a:rPr lang="en-US" dirty="0" smtClean="0"/>
              <a:t>Phys</a:t>
            </a:r>
            <a:r>
              <a:rPr lang="en-US" dirty="0"/>
              <a:t>. Rev. B, 2015, 91, 081406(R)</a:t>
            </a:r>
          </a:p>
        </p:txBody>
      </p:sp>
    </p:spTree>
    <p:extLst>
      <p:ext uri="{BB962C8B-B14F-4D97-AF65-F5344CB8AC3E}">
        <p14:creationId xmlns:p14="http://schemas.microsoft.com/office/powerpoint/2010/main" val="14971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05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Helical edge states of 2D topological insulators</a:t>
            </a:r>
          </a:p>
          <a:p>
            <a:endParaRPr lang="en-US" dirty="0" smtClean="0"/>
          </a:p>
          <a:p>
            <a:r>
              <a:rPr lang="en-US" dirty="0" smtClean="0"/>
              <a:t>Interactions in helical systems</a:t>
            </a:r>
          </a:p>
          <a:p>
            <a:endParaRPr lang="en-US" dirty="0" smtClean="0"/>
          </a:p>
          <a:p>
            <a:r>
              <a:rPr lang="en-US" dirty="0" smtClean="0"/>
              <a:t>Interface bound states due to the superconducting proximity effect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38" y="5257800"/>
            <a:ext cx="5048040" cy="14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Time-reversal symmetry</a:t>
            </a:r>
            <a:endParaRPr lang="en-US" dirty="0"/>
          </a:p>
        </p:txBody>
      </p:sp>
      <p:sp>
        <p:nvSpPr>
          <p:cNvPr id="9" name="TextBoxTROperator"/>
          <p:cNvSpPr txBox="1"/>
          <p:nvPr/>
        </p:nvSpPr>
        <p:spPr>
          <a:xfrm>
            <a:off x="289874" y="2475691"/>
            <a:ext cx="2535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Time-reversal operator: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Anti-</a:t>
            </a:r>
            <a:r>
              <a:rPr lang="en-US" dirty="0" err="1" smtClean="0"/>
              <a:t>unitarity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Spin-1/2 fermions: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Conv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53" y="1056449"/>
            <a:ext cx="2523634" cy="2523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438" y="3886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Time-reversal of the edge state Hamiltonian: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" y="4571892"/>
            <a:ext cx="4726305" cy="676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" y="5321700"/>
            <a:ext cx="2223135" cy="685800"/>
          </a:xfrm>
          <a:prstGeom prst="rect">
            <a:avLst/>
          </a:prstGeom>
        </p:spPr>
      </p:pic>
      <p:pic>
        <p:nvPicPr>
          <p:cNvPr id="24" name="PicNoB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07" y="1057072"/>
            <a:ext cx="251460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7806" y="5545835"/>
            <a:ext cx="3276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TRS Hamiltonians cannot couple left-movers and right-movers.</a:t>
            </a:r>
          </a:p>
          <a:p>
            <a:pPr algn="ctr"/>
            <a:r>
              <a:rPr lang="en-US" b="1" dirty="0" smtClean="0"/>
              <a:t>Edge states remain gapless!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26" y="2715564"/>
            <a:ext cx="1714500" cy="354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03" y="2796709"/>
            <a:ext cx="1148715" cy="241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54" y="3063554"/>
            <a:ext cx="956310" cy="240030"/>
          </a:xfrm>
          <a:prstGeom prst="rect">
            <a:avLst/>
          </a:prstGeom>
        </p:spPr>
      </p:pic>
      <p:pic>
        <p:nvPicPr>
          <p:cNvPr id="11" name="PicSpectrumWithBulk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98" y="1049522"/>
            <a:ext cx="2514600" cy="2514600"/>
          </a:xfrm>
          <a:prstGeom prst="rect">
            <a:avLst/>
          </a:prstGeom>
        </p:spPr>
      </p:pic>
      <p:sp>
        <p:nvSpPr>
          <p:cNvPr id="20" name="TextBoxTI"/>
          <p:cNvSpPr txBox="1"/>
          <p:nvPr/>
        </p:nvSpPr>
        <p:spPr>
          <a:xfrm>
            <a:off x="353438" y="914400"/>
            <a:ext cx="2720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2D topological insulators: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Insulating bulk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Metallic 1D edge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Edge states are helical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I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51" y="4140600"/>
            <a:ext cx="513685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0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Impurities and interactions</a:t>
            </a:r>
            <a:endParaRPr lang="en-US" dirty="0"/>
          </a:p>
        </p:txBody>
      </p:sp>
      <p:sp>
        <p:nvSpPr>
          <p:cNvPr id="6" name="TextBoxImp"/>
          <p:cNvSpPr txBox="1"/>
          <p:nvPr/>
        </p:nvSpPr>
        <p:spPr>
          <a:xfrm>
            <a:off x="228600" y="990600"/>
            <a:ext cx="2287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Impurity scattering:</a:t>
            </a:r>
          </a:p>
          <a:p>
            <a:r>
              <a:rPr lang="en-US" dirty="0" smtClean="0"/>
              <a:t>Potential on the edge:</a:t>
            </a:r>
            <a:endParaRPr lang="en-US" dirty="0"/>
          </a:p>
        </p:txBody>
      </p:sp>
      <p:pic>
        <p:nvPicPr>
          <p:cNvPr id="7" name="PicNoB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40" y="1562319"/>
            <a:ext cx="2514600" cy="2514600"/>
          </a:xfrm>
          <a:prstGeom prst="rect">
            <a:avLst/>
          </a:prstGeom>
        </p:spPr>
      </p:pic>
      <p:pic>
        <p:nvPicPr>
          <p:cNvPr id="8" name="EqForw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30446"/>
            <a:ext cx="4896000" cy="562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15" y="2364000"/>
            <a:ext cx="4147185" cy="457200"/>
          </a:xfrm>
          <a:prstGeom prst="rect">
            <a:avLst/>
          </a:prstGeom>
        </p:spPr>
      </p:pic>
      <p:sp>
        <p:nvSpPr>
          <p:cNvPr id="10" name="TextBoxOnlyForward"/>
          <p:cNvSpPr txBox="1"/>
          <p:nvPr/>
        </p:nvSpPr>
        <p:spPr>
          <a:xfrm>
            <a:off x="2819400" y="2939534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forward scattering</a:t>
            </a:r>
            <a:endParaRPr lang="en-US" dirty="0"/>
          </a:p>
        </p:txBody>
      </p:sp>
      <p:sp>
        <p:nvSpPr>
          <p:cNvPr id="13" name="TextBoxNoBS"/>
          <p:cNvSpPr txBox="1"/>
          <p:nvPr/>
        </p:nvSpPr>
        <p:spPr>
          <a:xfrm>
            <a:off x="228599" y="4419600"/>
            <a:ext cx="4468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backscattering:</a:t>
            </a:r>
            <a:r>
              <a:rPr lang="en-US" b="1" dirty="0" smtClean="0"/>
              <a:t> Quantized conductance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 in the presence of disorder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 at finite temperature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66800"/>
            <a:ext cx="2407920" cy="354330"/>
          </a:xfrm>
          <a:prstGeom prst="rect">
            <a:avLst/>
          </a:prstGeom>
        </p:spPr>
      </p:pic>
      <p:pic>
        <p:nvPicPr>
          <p:cNvPr id="16" name="EqG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72" y="4468531"/>
            <a:ext cx="1014858" cy="283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Inelastic"/>
              <p:cNvSpPr txBox="1"/>
              <p:nvPr/>
            </p:nvSpPr>
            <p:spPr>
              <a:xfrm>
                <a:off x="1872223" y="5638800"/>
                <a:ext cx="5399555" cy="9233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Interactions (electron-electron, electron-phonon, …)</a:t>
                </a:r>
              </a:p>
              <a:p>
                <a:pPr algn="ctr"/>
                <a:r>
                  <a:rPr lang="en-US" b="1" dirty="0" smtClean="0"/>
                  <a:t>are necessary for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inelastic</a:t>
                </a:r>
                <a:r>
                  <a:rPr lang="en-US" b="1" dirty="0" smtClean="0"/>
                  <a:t>) backscattering</a:t>
                </a:r>
                <a:br>
                  <a:rPr lang="en-US" b="1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much weaker than in normal metals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Inelasti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223" y="5638800"/>
                <a:ext cx="5399555" cy="92333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BS_TRI"/>
          <p:cNvSpPr txBox="1"/>
          <p:nvPr/>
        </p:nvSpPr>
        <p:spPr>
          <a:xfrm>
            <a:off x="228599" y="3352800"/>
            <a:ext cx="337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Backscattering not TR invariant:</a:t>
            </a:r>
            <a:endParaRPr lang="en-US" b="1" dirty="0"/>
          </a:p>
        </p:txBody>
      </p:sp>
      <p:pic>
        <p:nvPicPr>
          <p:cNvPr id="20" name="EqTHbs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21" y="3796870"/>
            <a:ext cx="1929143" cy="266667"/>
          </a:xfrm>
          <a:prstGeom prst="rect">
            <a:avLst/>
          </a:prstGeom>
        </p:spPr>
      </p:pic>
      <p:pic>
        <p:nvPicPr>
          <p:cNvPr id="3" name="PicPotentialScatterer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5114330"/>
            <a:ext cx="463201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749961" y="5218579"/>
            <a:ext cx="1549018" cy="95701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352800" y="2395783"/>
            <a:ext cx="1549018" cy="95701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Generic helical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Conv"/>
              <p:cNvSpPr txBox="1"/>
              <p:nvPr/>
            </p:nvSpPr>
            <p:spPr>
              <a:xfrm>
                <a:off x="152400" y="2319583"/>
                <a:ext cx="310444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Conventional helical system: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Conserved spin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symmetry</a:t>
                </a:r>
              </a:p>
            </p:txBody>
          </p:sp>
        </mc:Choice>
        <mc:Fallback xmlns="">
          <p:sp>
            <p:nvSpPr>
              <p:cNvPr id="6" name="TextboxConv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319583"/>
                <a:ext cx="3104440" cy="923330"/>
              </a:xfrm>
              <a:prstGeom prst="rect">
                <a:avLst/>
              </a:prstGeom>
              <a:blipFill rotWithShape="1">
                <a:blip r:embed="rId10"/>
                <a:stretch>
                  <a:fillRect l="-1572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Generic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98292"/>
            <a:ext cx="2576350" cy="2802308"/>
          </a:xfrm>
          <a:prstGeom prst="rect">
            <a:avLst/>
          </a:prstGeom>
        </p:spPr>
      </p:pic>
      <p:pic>
        <p:nvPicPr>
          <p:cNvPr id="8" name="PicConv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35" y="2276966"/>
            <a:ext cx="2523634" cy="2523634"/>
          </a:xfrm>
          <a:prstGeom prst="rect">
            <a:avLst/>
          </a:prstGeom>
        </p:spPr>
      </p:pic>
      <p:pic>
        <p:nvPicPr>
          <p:cNvPr id="9" name="PicRashba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35" y="1998292"/>
            <a:ext cx="2508773" cy="2802308"/>
          </a:xfrm>
          <a:prstGeom prst="rect">
            <a:avLst/>
          </a:prstGeom>
        </p:spPr>
      </p:pic>
      <p:pic>
        <p:nvPicPr>
          <p:cNvPr id="21" name="EqConv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66" y="920766"/>
            <a:ext cx="4671060" cy="609600"/>
          </a:xfrm>
          <a:prstGeom prst="rect">
            <a:avLst/>
          </a:prstGeom>
        </p:spPr>
      </p:pic>
      <p:pic>
        <p:nvPicPr>
          <p:cNvPr id="5" name="EqRashb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66" y="914400"/>
            <a:ext cx="4732020" cy="609600"/>
          </a:xfrm>
          <a:prstGeom prst="rect">
            <a:avLst/>
          </a:prstGeom>
        </p:spPr>
      </p:pic>
      <p:pic>
        <p:nvPicPr>
          <p:cNvPr id="4" name="EqGeneric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66" y="920766"/>
            <a:ext cx="4785360" cy="609600"/>
          </a:xfrm>
          <a:prstGeom prst="rect">
            <a:avLst/>
          </a:prstGeom>
        </p:spPr>
      </p:pic>
      <p:pic>
        <p:nvPicPr>
          <p:cNvPr id="16" name="EqDefAlpha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66" y="1600200"/>
            <a:ext cx="2628572" cy="281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Rashba"/>
              <p:cNvSpPr txBox="1"/>
              <p:nvPr/>
            </p:nvSpPr>
            <p:spPr>
              <a:xfrm>
                <a:off x="457200" y="3600271"/>
                <a:ext cx="35814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Linear </a:t>
                </a:r>
                <a:r>
                  <a:rPr lang="en-US" b="1" dirty="0" err="1" smtClean="0"/>
                  <a:t>Rashba</a:t>
                </a:r>
                <a:r>
                  <a:rPr lang="en-US" b="1" dirty="0" smtClean="0"/>
                  <a:t> spin-orbit coupling: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Simplest term allowed by TRS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symmetry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No symmetries broken</a:t>
                </a:r>
              </a:p>
            </p:txBody>
          </p:sp>
        </mc:Choice>
        <mc:Fallback xmlns="">
          <p:sp>
            <p:nvSpPr>
              <p:cNvPr id="18" name="TextboxRashba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00271"/>
                <a:ext cx="3581430" cy="1200329"/>
              </a:xfrm>
              <a:prstGeom prst="rect">
                <a:avLst/>
              </a:prstGeom>
              <a:blipFill rotWithShape="1">
                <a:blip r:embed="rId18"/>
                <a:stretch>
                  <a:fillRect l="-1361" t="-2538" r="-85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Generic"/>
              <p:cNvSpPr txBox="1"/>
              <p:nvPr/>
            </p:nvSpPr>
            <p:spPr>
              <a:xfrm>
                <a:off x="783077" y="4958424"/>
                <a:ext cx="380351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General form of spin-orbit coupling: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Start from full 2D model with SOC, and derive edge state Hamiltonian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Only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symmetry left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“Truly” broken spin symmetry</a:t>
                </a:r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Generi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77" y="4958424"/>
                <a:ext cx="3803515" cy="1477328"/>
              </a:xfrm>
              <a:prstGeom prst="rect">
                <a:avLst/>
              </a:prstGeom>
              <a:blipFill rotWithShape="1">
                <a:blip r:embed="rId19"/>
                <a:stretch>
                  <a:fillRect l="-1282" t="-2058" r="-1122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EqU1Conv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95" y="2513641"/>
            <a:ext cx="1314450" cy="723900"/>
          </a:xfrm>
          <a:prstGeom prst="rect">
            <a:avLst/>
          </a:prstGeom>
        </p:spPr>
      </p:pic>
      <p:pic>
        <p:nvPicPr>
          <p:cNvPr id="23" name="EqU1Generic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27" y="5336707"/>
            <a:ext cx="1240155" cy="723900"/>
          </a:xfrm>
          <a:prstGeom prst="rect">
            <a:avLst/>
          </a:prstGeom>
        </p:spPr>
      </p:pic>
      <p:pic>
        <p:nvPicPr>
          <p:cNvPr id="12" name="EqCommuteSz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66" y="1100575"/>
            <a:ext cx="1141333" cy="248381"/>
          </a:xfrm>
          <a:prstGeom prst="rect">
            <a:avLst/>
          </a:prstGeom>
        </p:spPr>
      </p:pic>
      <p:pic>
        <p:nvPicPr>
          <p:cNvPr id="14" name="EqCommuteSzNOT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67" y="1094209"/>
            <a:ext cx="1141333" cy="248381"/>
          </a:xfrm>
          <a:prstGeom prst="rect">
            <a:avLst/>
          </a:prstGeom>
        </p:spPr>
      </p:pic>
      <p:sp>
        <p:nvSpPr>
          <p:cNvPr id="17" name="TextBoxGeneric"/>
          <p:cNvSpPr txBox="1"/>
          <p:nvPr/>
        </p:nvSpPr>
        <p:spPr>
          <a:xfrm>
            <a:off x="139645" y="953869"/>
            <a:ext cx="222255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What is the most </a:t>
            </a:r>
            <a:br>
              <a:rPr lang="en-US" b="1" dirty="0" smtClean="0"/>
            </a:br>
            <a:r>
              <a:rPr lang="en-US" b="1" dirty="0" smtClean="0"/>
              <a:t>general edge state Hamiltonian allowed by TRS?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25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Generic helical systems</a:t>
            </a:r>
            <a:endParaRPr lang="en-US" dirty="0"/>
          </a:p>
        </p:txBody>
      </p:sp>
      <p:sp>
        <p:nvSpPr>
          <p:cNvPr id="6" name="TextBoxGeneric"/>
          <p:cNvSpPr txBox="1"/>
          <p:nvPr/>
        </p:nvSpPr>
        <p:spPr>
          <a:xfrm>
            <a:off x="228600" y="914400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Generic 1D edge Hamiltonian:</a:t>
            </a:r>
            <a:endParaRPr lang="en-US" b="1" dirty="0"/>
          </a:p>
        </p:txBody>
      </p:sp>
      <p:pic>
        <p:nvPicPr>
          <p:cNvPr id="4" name="Eq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1"/>
            <a:ext cx="3821430" cy="550545"/>
          </a:xfrm>
          <a:prstGeom prst="rect">
            <a:avLst/>
          </a:prstGeom>
        </p:spPr>
      </p:pic>
      <p:pic>
        <p:nvPicPr>
          <p:cNvPr id="5" name="EqBk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13820"/>
            <a:ext cx="2043684" cy="548640"/>
          </a:xfrm>
          <a:prstGeom prst="rect">
            <a:avLst/>
          </a:prstGeom>
        </p:spPr>
      </p:pic>
      <p:pic>
        <p:nvPicPr>
          <p:cNvPr id="11" name="PicGeneric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6" y="816937"/>
            <a:ext cx="2096289" cy="2280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FormBk"/>
              <p:cNvSpPr txBox="1"/>
              <p:nvPr/>
            </p:nvSpPr>
            <p:spPr>
              <a:xfrm>
                <a:off x="304800" y="2188341"/>
                <a:ext cx="291022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Form of the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Unitarity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Time-reversal symmetry: </a:t>
                </a:r>
              </a:p>
            </p:txBody>
          </p:sp>
        </mc:Choice>
        <mc:Fallback xmlns="">
          <p:sp>
            <p:nvSpPr>
              <p:cNvPr id="12" name="TextBoxFormBk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188341"/>
                <a:ext cx="2910220" cy="923330"/>
              </a:xfrm>
              <a:prstGeom prst="rect">
                <a:avLst/>
              </a:prstGeom>
              <a:blipFill rotWithShape="1">
                <a:blip r:embed="rId11"/>
                <a:stretch>
                  <a:fillRect l="-1677" t="-3311" r="-83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EqBkBmk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95" y="2819400"/>
            <a:ext cx="1049905" cy="213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Univ"/>
              <p:cNvSpPr txBox="1"/>
              <p:nvPr/>
            </p:nvSpPr>
            <p:spPr>
              <a:xfrm>
                <a:off x="304800" y="3276600"/>
                <a:ext cx="30075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Universality at low energies:</a:t>
                </a:r>
              </a:p>
              <a:p>
                <a:r>
                  <a:rPr lang="en-US" dirty="0" smtClean="0"/>
                  <a:t>Single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Univ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76600"/>
                <a:ext cx="3007555" cy="923330"/>
              </a:xfrm>
              <a:prstGeom prst="rect">
                <a:avLst/>
              </a:prstGeom>
              <a:blipFill rotWithShape="1">
                <a:blip r:embed="rId13"/>
                <a:stretch>
                  <a:fillRect l="-1623" t="-3311" r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EqBkLowE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7" y="4034105"/>
            <a:ext cx="3036953" cy="614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Systems"/>
              <p:cNvSpPr txBox="1"/>
              <p:nvPr/>
            </p:nvSpPr>
            <p:spPr>
              <a:xfrm>
                <a:off x="4407007" y="3632980"/>
                <a:ext cx="465674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Calculation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 smtClean="0"/>
                  <a:t> from 2D models: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BHZ model with </a:t>
                </a:r>
                <a:r>
                  <a:rPr lang="en-US" dirty="0" err="1" smtClean="0"/>
                  <a:t>Rashba</a:t>
                </a:r>
                <a:r>
                  <a:rPr lang="en-US" dirty="0" smtClean="0"/>
                  <a:t> SOC for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HgTe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/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CdTe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BHZ model with SIA for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InAs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/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GaSb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Kane-</a:t>
                </a:r>
                <a:r>
                  <a:rPr lang="en-US" dirty="0" err="1" smtClean="0"/>
                  <a:t>Mele</a:t>
                </a:r>
                <a:r>
                  <a:rPr lang="en-US" dirty="0" smtClean="0"/>
                  <a:t> Hamiltonian for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silicene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germanene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stanene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, …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System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007" y="3632980"/>
                <a:ext cx="4656747" cy="1477328"/>
              </a:xfrm>
              <a:prstGeom prst="rect">
                <a:avLst/>
              </a:prstGeom>
              <a:blipFill rotWithShape="1">
                <a:blip r:embed="rId15"/>
                <a:stretch>
                  <a:fillRect l="-1178" t="-2066" r="-393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7" y="4864563"/>
            <a:ext cx="864870" cy="245745"/>
          </a:xfrm>
          <a:prstGeom prst="rect">
            <a:avLst/>
          </a:prstGeom>
        </p:spPr>
      </p:pic>
      <p:sp>
        <p:nvSpPr>
          <p:cNvPr id="16" name="RectangleLit"/>
          <p:cNvSpPr/>
          <p:nvPr/>
        </p:nvSpPr>
        <p:spPr>
          <a:xfrm>
            <a:off x="132945" y="5791200"/>
            <a:ext cx="3829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/>
              <a:t>Schmidt et al., PRL 108, 156402 (2012</a:t>
            </a:r>
            <a:r>
              <a:rPr lang="da-DK" sz="1400" dirty="0" smtClean="0"/>
              <a:t>)</a:t>
            </a:r>
          </a:p>
          <a:p>
            <a:r>
              <a:rPr lang="da-DK" sz="1400" dirty="0"/>
              <a:t>Orth et al., PRB 88, 165315 (2013</a:t>
            </a:r>
            <a:r>
              <a:rPr lang="da-DK" sz="1400" dirty="0" smtClean="0"/>
              <a:t>)</a:t>
            </a:r>
            <a:endParaRPr lang="da-DK" sz="1400" dirty="0"/>
          </a:p>
          <a:p>
            <a:r>
              <a:rPr lang="da-DK" sz="1400" dirty="0"/>
              <a:t>Kainaris et al., PRB 90, 075118 (2014)</a:t>
            </a:r>
          </a:p>
          <a:p>
            <a:r>
              <a:rPr lang="da-DK" sz="1400" dirty="0"/>
              <a:t>Rod et al., arXiv:1503.03664 (2015)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7007" y="5228272"/>
            <a:ext cx="4577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Experimental signatures: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Edge conductance at finite temperature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Interedge</a:t>
            </a:r>
            <a:r>
              <a:rPr lang="en-US" dirty="0" smtClean="0"/>
              <a:t> tunneling in narrow TI ribbons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Spin-resolved STM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9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05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Helical edge states of 2D topological insulators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Interactions in helical systems</a:t>
            </a:r>
          </a:p>
          <a:p>
            <a:endParaRPr lang="en-US" dirty="0" smtClean="0"/>
          </a:p>
          <a:p>
            <a:r>
              <a:rPr lang="en-US" dirty="0" smtClean="0"/>
              <a:t>Interface bound states due to the superconducting proximity effect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38" y="5257800"/>
            <a:ext cx="5048040" cy="14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Interactions in helical systems</a:t>
            </a:r>
            <a:endParaRPr lang="en-US" dirty="0"/>
          </a:p>
        </p:txBody>
      </p:sp>
      <p:sp>
        <p:nvSpPr>
          <p:cNvPr id="6" name="TextBoxInt"/>
          <p:cNvSpPr txBox="1"/>
          <p:nvPr/>
        </p:nvSpPr>
        <p:spPr>
          <a:xfrm>
            <a:off x="149564" y="915439"/>
            <a:ext cx="3881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Electron-electron interactions:</a:t>
            </a:r>
          </a:p>
          <a:p>
            <a:r>
              <a:rPr lang="en-US" dirty="0" smtClean="0"/>
              <a:t>Weakly screened Coulomb interactions</a:t>
            </a:r>
            <a:endParaRPr lang="en-US" dirty="0"/>
          </a:p>
        </p:txBody>
      </p:sp>
      <p:sp>
        <p:nvSpPr>
          <p:cNvPr id="7" name="TextBoxTypes"/>
          <p:cNvSpPr txBox="1"/>
          <p:nvPr/>
        </p:nvSpPr>
        <p:spPr>
          <a:xfrm>
            <a:off x="106290" y="3094150"/>
            <a:ext cx="57246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Resulting types of interactions: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“Density-density”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Single-particle backscattering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Two-particle (“</a:t>
            </a:r>
            <a:r>
              <a:rPr lang="en-US" dirty="0" err="1" smtClean="0"/>
              <a:t>umklapp</a:t>
            </a:r>
            <a:r>
              <a:rPr lang="en-US" dirty="0" smtClean="0"/>
              <a:t>”) backscattering		</a:t>
            </a:r>
            <a:endParaRPr lang="en-US" dirty="0"/>
          </a:p>
        </p:txBody>
      </p:sp>
      <p:pic>
        <p:nvPicPr>
          <p:cNvPr id="8" name="PicFeynSingl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40605"/>
            <a:ext cx="2515282" cy="2767171"/>
          </a:xfrm>
          <a:prstGeom prst="rect">
            <a:avLst/>
          </a:prstGeom>
        </p:spPr>
      </p:pic>
      <p:pic>
        <p:nvPicPr>
          <p:cNvPr id="9" name="PicFeynTwo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84" y="2987897"/>
            <a:ext cx="2512016" cy="3320605"/>
          </a:xfrm>
          <a:prstGeom prst="rect">
            <a:avLst/>
          </a:prstGeom>
        </p:spPr>
      </p:pic>
      <p:pic>
        <p:nvPicPr>
          <p:cNvPr id="3" name="Eq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0" y="1752600"/>
            <a:ext cx="3017143" cy="562286"/>
          </a:xfrm>
          <a:prstGeom prst="rect">
            <a:avLst/>
          </a:prstGeom>
        </p:spPr>
      </p:pic>
      <p:pic>
        <p:nvPicPr>
          <p:cNvPr id="19" name="EqRh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84" y="1180855"/>
            <a:ext cx="2256763" cy="260572"/>
          </a:xfrm>
          <a:prstGeom prst="rect">
            <a:avLst/>
          </a:prstGeom>
        </p:spPr>
      </p:pic>
      <p:pic>
        <p:nvPicPr>
          <p:cNvPr id="5" name="EqBk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017730"/>
            <a:ext cx="2270760" cy="609600"/>
          </a:xfrm>
          <a:prstGeom prst="rect">
            <a:avLst/>
          </a:prstGeom>
        </p:spPr>
      </p:pic>
      <p:pic>
        <p:nvPicPr>
          <p:cNvPr id="25" name="EqHrho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75" y="3817408"/>
            <a:ext cx="1791999" cy="300191"/>
          </a:xfrm>
          <a:prstGeom prst="rect">
            <a:avLst/>
          </a:prstGeom>
        </p:spPr>
      </p:pic>
      <p:pic>
        <p:nvPicPr>
          <p:cNvPr id="11" name="EqRhoP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08266"/>
            <a:ext cx="2312670" cy="312420"/>
          </a:xfrm>
          <a:prstGeom prst="rect">
            <a:avLst/>
          </a:prstGeom>
        </p:spPr>
      </p:pic>
      <p:pic>
        <p:nvPicPr>
          <p:cNvPr id="4" name="EqRhoSigma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29" y="1607858"/>
            <a:ext cx="3484245" cy="299085"/>
          </a:xfrm>
          <a:prstGeom prst="rect">
            <a:avLst/>
          </a:prstGeom>
        </p:spPr>
      </p:pic>
      <p:pic>
        <p:nvPicPr>
          <p:cNvPr id="13" name="EqH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10" y="4648195"/>
            <a:ext cx="2617904" cy="323048"/>
          </a:xfrm>
          <a:prstGeom prst="rect">
            <a:avLst/>
          </a:prstGeom>
        </p:spPr>
      </p:pic>
      <p:pic>
        <p:nvPicPr>
          <p:cNvPr id="10" name="EqH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09" y="5487960"/>
            <a:ext cx="2617906" cy="303238"/>
          </a:xfrm>
          <a:prstGeom prst="rect">
            <a:avLst/>
          </a:prstGeom>
        </p:spPr>
      </p:pic>
      <p:sp>
        <p:nvSpPr>
          <p:cNvPr id="41" name="TextBoxGap"/>
          <p:cNvSpPr txBox="1"/>
          <p:nvPr/>
        </p:nvSpPr>
        <p:spPr>
          <a:xfrm>
            <a:off x="1219200" y="5898149"/>
            <a:ext cx="373102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Can this term open a gap in the edge state spectrum at the Dirac point?</a:t>
            </a:r>
            <a:endParaRPr lang="en-US" dirty="0"/>
          </a:p>
        </p:txBody>
      </p:sp>
      <p:pic>
        <p:nvPicPr>
          <p:cNvPr id="42" name="PicUmklappkFFinit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48" y="3155136"/>
            <a:ext cx="3056505" cy="2986125"/>
          </a:xfrm>
          <a:prstGeom prst="rect">
            <a:avLst/>
          </a:prstGeom>
        </p:spPr>
      </p:pic>
      <p:pic>
        <p:nvPicPr>
          <p:cNvPr id="43" name="PicUmklappkF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48" y="3155136"/>
            <a:ext cx="3056505" cy="2986125"/>
          </a:xfrm>
          <a:prstGeom prst="rect">
            <a:avLst/>
          </a:prstGeom>
        </p:spPr>
      </p:pic>
      <p:pic>
        <p:nvPicPr>
          <p:cNvPr id="44" name="PicUmklappGap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48" y="3155136"/>
            <a:ext cx="3056505" cy="29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H = \sum_k \begin{pmatrix} \psi^\dag_{k,\uparrow}, \psi^\dag_{k,\downarrow} \end{pmatrix} &#10;\begin{pmatrix} v_F k &amp; 0 \\ 0 &amp; -v_F k \end{pmatrix}&#10;\begin{pmatrix} \psi_{k,\uparrow} \\ \psi_{k,\downarrow} \end{pmatrix}&#10;$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336"/>
  <p:tag name="ORIGINALWIDTH" val="949.3814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$$ \Theta H_{\rm bs} \Theta^{-1}&#10;=  - H_{\rm bs}&#10; $$&#10;&#10;\end{document}"/>
  <p:tag name="IGUANATEXSIZE" val="20"/>
  <p:tag name="IGUANATEXCURSOR" val="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H(k) = \begin{pmatrix} \psi^\dag_{k,\uparrow}, \psi^\dag_{k,\downarrow} \end{pmatrix} &#10;\begin{pmatrix} v_F k &amp; 0 \\ 0 &amp; -v_F k \end{pmatrix}&#10;\begin{pmatrix} \psi_{k,\uparrow} \\ \psi_{k,\downarrow} \end{pmatrix}&#10;$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H(k) = \begin{pmatrix} \psi^\dag_{k,\uparrow}, \psi^\dag_{k,\downarrow} \end{pmatrix} &#10;\begin{pmatrix} v_F k &amp; {\color{red} \alpha_R k} \\ {\color{red} \alpha_R k} &amp; -v_F k \end{pmatrix}&#10;\begin{pmatrix} \psi_{k,\uparrow} \\ \psi_{k,\downarrow} \end{pmatrix}&#10;$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H(k) = \begin{pmatrix} \psi^\dag_{k,\uparrow}, \psi^\dag_{k,\downarrow} \end{pmatrix} &#10;\begin{pmatrix} v_F k &amp; {\color{blue} \alpha(k)} \\ {\color{blue} \alpha(k)} &amp; -v_F k \end{pmatrix}&#10;\begin{pmatrix} \psi_{k,\uparrow} \\ \psi_{k,\downarrow} \end{pmatrix}&#10;$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327"/>
  <p:tag name="ORIGINALWIDTH" val="1293.588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\alpha(k) = \alpha_R k + \gamma k^3 + \ldots$$&#10;&#10;\end{document}"/>
  <p:tag name="IGUANATEXSIZE" val="20"/>
  <p:tag name="IGUANATEXCURSOR" val="2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\begin{align*}&#10;\psi_\uparrow \to {\color{red} e^{i\theta_\uparrow}} \psi_\uparrow\\&#10;\psi_\downarrow \to {\color{blue} e^{i\theta_\downarrow}} \psi_\downarrow&#10;\end{align*}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\begin{align*}&#10;\psi_\uparrow \to {\color{blue} e^{i\theta}} \psi_\uparrow\\&#10;\psi_\downarrow \to {\color{blue} e^{i\theta}} \psi_\downarrow&#10;\end{align*}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347"/>
  <p:tag name="ORIGINALWIDTH" val="561.6799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[H, \sigma_z] = 0$$&#10;\end{document}"/>
  <p:tag name="IGUANATEXSIZE" val="20"/>
  <p:tag name="IGUANATEXCURSOR" val="2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347"/>
  <p:tag name="ORIGINALWIDTH" val="561.6799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{\color{red} [H, \sigma_z] \neq 0}$$&#10;\end{document}"/>
  <p:tag name="IGUANATEXSIZE" val="20"/>
  <p:tag name="IGUANATEXCURSOR" val="2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H = \sum_k v_F k (\psi^\dag_{+,k} \psi_{+,k} - \psi^\dag_{-,k} \psi_{-,k}) $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\begin{align*}&#10;\Theta \psi_{k,\uparrow} \Theta^{-1} &amp;= \psi_{-k,\downarrow} \\&#10;\Theta \psi_{k,\downarrow} \Theta^{-1} &amp;= {\color{red}-} \psi_{-k,\uparrow}&#10;\end{align*}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mbright}&#10;\usepackage{amsmath}&#10;\usepackage{color}&#10;\pagestyle{empty}&#10;\begin{document}&#10;&#10;\begin{align*}&#10;    \begin{pmatrix}&#10;      \psi_{\uparrow,k} \\&#10;      \psi_{\downarrow,k} \\&#10;    \end{pmatrix}&#10;=&#10;    {\color{red} B_k}&#10;    \begin{pmatrix}&#10;      \psi_{+,k} \\&#10;      \psi_{-,k} \\&#10;    \end{pmatrix}&#10;\end{align*}&#10;\end{document}"/>
  <p:tag name="IGUANATEXSIZE" val="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516.6854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B_k = B_{-k} $$&#10;&#10;\end{document}"/>
  <p:tag name="IGUANATEXSIZE" val="20"/>
  <p:tag name="IGUANATEXCURSOR" val="2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.2123"/>
  <p:tag name="ORIGINALWIDTH" val="1494.563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B_k = \begin{pmatrix} &#10;1 &amp; -(k/{\color{red} k_0})^2 \\ (k/{\color{red} k_0})^2 &amp; 1 &#10;\end{pmatrix}&#10;$$&#10;&#10;\end{document}"/>
  <p:tag name="IGUANATEXSIZE" val="20"/>
  <p:tag name="IGUANATEXCURSOR" val="3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$$ |k| \ll k_0 $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.7154"/>
  <p:tag name="ORIGINALWIDTH" val="1484.814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&#10;$$ H = \int dx \rho(x) U(x-y) \rho(y) $$&#10;&#10;\end{document}"/>
  <p:tag name="IGUANATEXSIZE" val="20"/>
  <p:tag name="IGUANATEXCURSOR" val="26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234"/>
  <p:tag name="ORIGINALWIDTH" val="1110.611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\rho(x) = \rho_\uparrow(x) + \rho_\downarrow(x)  $$&#10;&#10;\end{document}"/>
  <p:tag name="IGUANATEXSIZE" val="20"/>
  <p:tag name="IGUANATEXCURSOR" val="27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mbright}&#10;\usepackage{amsmath}&#10;\usepackage{color}&#10;\pagestyle{empty}&#10;\begin{document}&#10;&#10;\begin{align*}&#10;    \begin{pmatrix}&#10;      \psi_{\uparrow,k} \\&#10;      \psi_{\downarrow,k} \\&#10;    \end{pmatrix}&#10;=&#10;    {\color{red} B_k}&#10;    \begin{pmatrix}&#10;      \psi_{+,k} \\&#10;      \psi_{-,k} \\&#10;    \end{pmatrix}&#10;\end{align*}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.7316"/>
  <p:tag name="ORIGINALWIDTH" val="881.8898"/>
  <p:tag name="LATEXADDIN" val="\documentclass{article}&#10;\usepackage{amsmath}&#10;\usepackage{cmbright}&#10;\pagestyle{empty}&#10;\begin{document}&#10;&#10;\begin{align*}&#10;H_\rho \propto (\rho_+ + \rho_-)^2 &#10;\end{align*}&#10;\end{document}"/>
  <p:tag name="IGUANATEXSIZE" val="20"/>
  <p:tag name="IGUANATEXCURSOR" val="1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\rho_\pm(x) = \psi_\pm^\dag(x) \psi_\pm(x) $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\rho_\sigma(x) = \psi^\dag_\sigma(x) \psi_\sigma(x) \quad (\sigma = \uparrow,\downarrow)$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$$ {\color{blue} \psi^\dag_{-k,\downarrow}} {\color{red} \psi_{k,\uparrow}} + \text{h.c.} $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.9802"/>
  <p:tag name="ORIGINALWIDTH" val="1288.339"/>
  <p:tag name="LATEXADDIN" val="\documentclass{article}&#10;\usepackage{amsmath}&#10;\usepackage{cmbright}&#10;\usepackage{color}&#10;\pagestyle{empty}&#10;\begin{document}&#10;&#10;\begin{align*}&#10;H_{1} \propto \lambda_1 ({\color{blue} \psi_-^\dag} {\color{red} \psi_+^\dag}) ({\color{red} \psi_+ \psi_+})&#10;\end{align*}&#10;\end{document}"/>
  <p:tag name="IGUANATEXSIZE" val="20"/>
  <p:tag name="IGUANATEXCURSOR" val="2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1288.339"/>
  <p:tag name="LATEXADDIN" val="\documentclass{article}&#10;\usepackage{amsmath}&#10;\usepackage{cmbright}&#10;\usepackage{color}&#10;\pagestyle{empty}&#10;\begin{document}&#10;&#10;\begin{align*}&#10;H_{2} \propto \lambda_2 ({\color{blue}\psi_-^\dag \psi_-^\dag}) ({\color{red}\psi_+ \psi_+}) &#10;\end{align*}&#10;\end{document}"/>
  <p:tag name="IGUANATEXSIZE" val="20"/>
  <p:tag name="IGUANATEXCURSOR" val="2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\psi_\pm(x) = \frac{1}{\sqrt{2 \pi a}} e^{-i (\pm \phi - \theta)} $$&#10;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9839"/>
  <p:tag name="ORIGINALWIDTH" val="1451.069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[ \phi(x), \partial_y \theta(y) ] = i \pi \delta(x-y) $$&#10;&#10;\end{document}"/>
  <p:tag name="IGUANATEXSIZE" val="20"/>
  <p:tag name="IGUANATEXCURSOR" val="2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mbright}&#10;&#10;\usepackage{color}&#10;\pagestyle{empty}&#10;\begin{document}&#10;&#10;\begin{align*}&#10;    H_{1}&#10;\propto&#10;    \lambda_1 {\color{red} a^{K+1}} \int dx :(\partial_x^2 \phi)&#10;    ( \partial_x \theta) \sin(2 \phi):&#10;\end{align*}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mbright}&#10;\usepackage{color}&#10;\pagestyle{empty}&#10;\begin{document}&#10;&#10;\begin{align*}&#10;H_0 = \frac{v}{2\pi} \int dx \left[ {\color{red}K}(\partial_x \theta)^2 + {\color{red} \frac{1}{K}} (\partial_x \phi)^2 \right]&#10;\end{align*}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mbright}&#10;\usepackage{color}&#10;&#10;\pagestyle{empty}&#10;\begin{document}&#10;&#10;\begin{align*}&#10;    H_{2}&#10;\propto&#10;    \lambda_2 {\color{red}a^{4K}} \int dx :\cos(4 \phi): + \ldots&#10;\end{align*}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06.9367"/>
  <p:tag name="ORIGINALWIDTH" val="1314.586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\begin{align*}&#10;\Theta \phi(x) \Theta^{-1} &amp;= \phi(x) + \frac{\pi}{2} \\&#10;\Theta \theta(x) \Theta^{-1} &amp;= -\theta(x) + \frac{\pi}{2}&#10;\end{align*}&#10;&#10;\end{document}"/>
  <p:tag name="IGUANATEXSIZE" val="20"/>
  <p:tag name="IGUANATEXCURSOR" val="3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mbright}&#10;\pagestyle{empty}&#10;\begin{document}&#10;&#10;\begin{align*}&#10;    \frac{d g_{\rm um}}{d\ell} &amp;= -4(K - 1/2) g_{\rm um} + \alpha (K - 1/2) \lambda_1^2\\&#10;    \frac{d\lambda_1}{d \ell} &amp;= - (K+1)\lambda_1&#10;\end{align*}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mbright}&#10;\usepackage{color}&#10;&#10;\pagestyle{empty}&#10;\begin{document}&#10;&#10;\begin{align*}&#10;    H_{\rm um}&#10;\propto&#10;    g_{\rm um} {\color{red}a^{4K-2}} \int dx :\cos(4 \phi):&#10;\end{align*}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mbright}&#10;\pagestyle{empty}&#10;\begin{document}&#10;&#10;$$\Theta \Theta^\dag = -1 $$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mbright}&#10;&#10;\usepackage{color}&#10;\pagestyle{empty}&#10;\begin{document}&#10;&#10;\begin{align*}&#10;    H_{1}&#10;\propto&#10;    \lambda_1 {\color{red} a^{K+1}} \int dx :(\partial_x^2 \phi)&#10;    ( \partial_x \theta) \sin(2 \phi):&#10;\end{align*}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.2283"/>
  <p:tag name="ORIGINALWIDTH" val="611.1736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\color{blue} \psi_\uparrow^\dag \psi_\downarrow^\dag + \text{h.c.} $$&#10;&#10;\end{document}"/>
  <p:tag name="IGUANATEXSIZE" val="20"/>
  <p:tag name="IGUANATEXCURSOR" val="23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.2283"/>
  <p:tag name="ORIGINALWIDTH" val="611.1736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\color{red} \psi_\uparrow^\dag \psi_\downarrow + \text{h.c.} $$&#10;&#10;\end{document}"/>
  <p:tag name="IGUANATEXSIZE" val="20"/>
  <p:tag name="IGUANATEXCURSOR" val="23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.2283"/>
  <p:tag name="ORIGINALWIDTH" val="890.1388"/>
  <p:tag name="LATEXADDIN" val="\documentclass{article}&#10;\usepackage{amsmath,amssymb}&#10;\usepackage{cmbright}&#10;\usepackage{color}&#10;\definecolor{dgreen}{RGB}{0,150,0}&#10;\pagestyle{empty}&#10;\newcommand{\ket}[1]{\left|#1\right\rangle}&#10;\newcommand{\bra}[1]{\left\langle#1\right|}&#10;&#10;\begin{document}&#10;&#10;$$ \color{dgreen} \psi_\uparrow^\dag\psi_\uparrow^\dag \psi_\downarrow\psi_\downarrow + \text{h.c.} $$&#10;&#10;\end{document}"/>
  <p:tag name="IGUANATEXSIZE" val="20"/>
  <p:tag name="IGUANATEXCURSOR" val="1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3.2171"/>
  <p:tag name="ORIGINALWIDTH" val="2771.654"/>
  <p:tag name="LATEXADDIN" val="\documentclass{article}&#10;\usepackage{amsmath}&#10;\usepackage{cmbright}&#10;\pagestyle{empty}&#10;\begin{document}&#10;&#10;\begin{align*}&#10;D^{\rm ret}_\sigma(x=0,i\omega_n) &amp;\propto \langle \{ \psi_\sigma(0,\tau), \psi_\sigma^\dag(0,0) \} \rangle_{\omega} \propto \frac{1}{\omega + i 0}&#10;\end{align*}&#10;&#10;&#10;\end{document}"/>
  <p:tag name="IGUANATEXSIZE" val="18"/>
  <p:tag name="IGUANATEXCURSOR" val="26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06.9367"/>
  <p:tag name="ORIGINALWIDTH" val="1314.586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\begin{align*}&#10;\Theta \phi(x) \Theta^{-1} &amp;= \phi(x) + \frac{\pi}{2} \\&#10;\Theta \theta(x) \Theta^{-1} &amp;= -\theta(x) + \frac{\pi}{2}&#10;\end{align*}&#10;&#10;\end{document}"/>
  <p:tag name="IGUANATEXSIZE" val="18"/>
  <p:tag name="IGUANATEXCURSOR" val="3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usepackage{cmbright}&#10;\pagestyle{empty}&#10;\newcommand{\um}{\text{um}}&#10;\begin{document}&#10;&#10;\begin{align*}&#10;H_{\rm MF} \approx {\color{red} 2|\Delta| \int_S dx \theta^2(x)} + {\color{blue} 8 g_{\rm um} \int_M dx \phi^2(x)}&#10;\end{align*}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.9644"/>
  <p:tag name="ORIGINALWIDTH" val="2110.236"/>
  <p:tag name="LATEXADDIN" val="\documentclass{article}&#10;\usepackage{amsmath}&#10;\usepackage{color}&#10;\usepackage{cmbright}&#10;\pagestyle{empty}&#10;\newcommand{\um}{\text{um}}&#10;\begin{document}&#10;&#10;\begin{align*}&#10;\color{red}    H_\Delta \sim \psi^\dag_\uparrow \psi^\dag_\downarrow + \text{h.c.} \sim |\Delta| \int_S dx \sin[2 \theta(x)]\end{align*}&#10;\end{document}"/>
  <p:tag name="IGUANATEXSIZE" val="18"/>
  <p:tag name="IGUANATEXCURSOR" val="2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4646"/>
  <p:tag name="ORIGINALWIDTH" val="2557.18"/>
  <p:tag name="LATEXADDIN" val="\documentclass{article}&#10;\usepackage{amsmath}&#10;\usepackage{color}&#10;\usepackage{cmbright}&#10;\pagestyle{empty}&#10;\newcommand{\um}{\text{um}}&#10;\begin{document}&#10;&#10;\begin{align*}\&#10;\color{blue}&#10;    H_\text{um} \sim \psi^\dag_\uparrow \psi^\dag_\uparrow \psi_\downarrow \psi_\downarrow + \text{h.c.} \sim  g_\text{um} \int_M dx \cos[4 \phi(x)]\end{align*}&#10;\end{document}"/>
  <p:tag name="IGUANATEXSIZE" val="18"/>
  <p:tag name="IGUANATEXCURSOR" val="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920.135"/>
  <p:tag name="LATEXADDIN" val="\documentclass{article}&#10;\usepackage{amsmath}&#10;\usepackage{cmbright}&#10;\pagestyle{empty}&#10;\newcommand{\um}{\text{um}}&#10;\begin{document}&#10;&#10;\begin{align*}&#10;    [H_\text{MF}, e^{i \pi S_i/2}] = 0&#10;\end{align*}&#10;\end{document}"/>
  <p:tag name="IGUANATEXSIZE" val="20"/>
  <p:tag name="IGUANATEXCURSOR" val="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mbright}&#10;\pagestyle{empty}&#10;\begin{document}&#10;&#10;$$\Theta^2 = -1 $$&#10;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0.9337"/>
  <p:tag name="ORIGINALWIDTH" val="1765.279"/>
  <p:tag name="LATEXADDIN" val="\documentclass{article}&#10;\usepackage{amsmath}&#10;\usepackage{cmbright}&#10;\pagestyle{empty}&#10;\newcommand{\um}{\text{um}}&#10;\setlength{\textwidth}{5cm}&#10;\begin{document}&#10;&#10;\begin{align*}&#10;&amp; Q_j = (\phi_{j+1}-\phi_j)/\pi \in \{ 0, \tfrac{1}{2}, 1, \tfrac{3}{2} \}\\&#10;&amp; S_j = (\theta_{j+1}-\theta_{j})/\pi \in \{ 0, 1, 2, 3\}\\&#10;&amp;[Q_j, S_j] \neq 0&#10;\end{align*}&#10;\end{document}"/>
  <p:tag name="IGUANATEXSIZE" val="18"/>
  <p:tag name="IGUANATEXCURSOR" val="6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3.2321"/>
  <p:tag name="ORIGINALWIDTH" val="839.1452"/>
  <p:tag name="LATEXADDIN" val="\documentclass{article}&#10;\usepackage{amsmath}&#10;\usepackage{cmbright}&#10;\pagestyle{empty}&#10;\newcommand{\um}{\text{um}}&#10;\begin{document}&#10;&#10;\begin{align*}&#10;    [H_\text{MF}, e^{i \pi Q_i}] = 0&#10;\end{align*}&#10;\end{document}"/>
  <p:tag name="IGUANATEXSIZE" val="20"/>
  <p:tag name="IGUANATEXCURSOR" val="6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9846"/>
  <p:tag name="ORIGINALWIDTH" val="1034.121"/>
  <p:tag name="LATEXADDIN" val="\documentclass{article}&#10;\usepackage{amsmath}&#10;\usepackage{cmbright}&#10;\pagestyle{empty}&#10;\newcommand{\um}{\text{um}}&#10;\begin{document}&#10;&#10;\begin{align*}&#10;    |\{ S_1, \ldots, S_N\}, Q_\text{tot}\rangle&#10;\end{align*}&#10;\end{document}"/>
  <p:tag name="IGUANATEXSIZE" val="20"/>
  <p:tag name="IGUANATEXCURSOR" val="6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.9644"/>
  <p:tag name="ORIGINALWIDTH" val="2110.236"/>
  <p:tag name="LATEXADDIN" val="\documentclass{article}&#10;\usepackage{amsmath}&#10;\usepackage{color}&#10;\usepackage{cmbright}&#10;\pagestyle{empty}&#10;\newcommand{\um}{\text{um}}&#10;\begin{document}&#10;&#10;\begin{align*}&#10;\color{red}    H_\Delta \sim \psi^\dag_\uparrow \psi^\dag_\downarrow + \text{h.c.} \sim |\Delta| \int_S dx \sin[2 \theta(x)]\end{align*}&#10;\end{document}"/>
  <p:tag name="IGUANATEXSIZE" val="18"/>
  <p:tag name="IGUANATEXCURSOR" val="27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4646"/>
  <p:tag name="ORIGINALWIDTH" val="2557.18"/>
  <p:tag name="LATEXADDIN" val="\documentclass{article}&#10;\usepackage{amsmath}&#10;\usepackage{color}&#10;\usepackage{cmbright}&#10;\pagestyle{empty}&#10;\newcommand{\um}{\text{um}}&#10;\begin{document}&#10;&#10;\begin{align*}\&#10;\color{blue}&#10;    H_\text{um} \sim \psi^\dag_\uparrow \psi^\dag_\uparrow \psi_\downarrow \psi_\downarrow + \text{h.c.} \sim  g_\text{um} \int_M dx \cos[4 \phi(x)]\end{align*}&#10;\end{document}"/>
  <p:tag name="IGUANATEXSIZE" val="18"/>
  <p:tag name="IGUANATEXCURSOR" val="6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7.7053"/>
  <p:tag name="ORIGINALWIDTH" val="1520.81"/>
  <p:tag name="LATEXADDIN" val="\documentclass{article}&#10;\usepackage{amsmath}&#10;\usepackage{cmbright}&#10;\pagestyle{empty}&#10;\newcommand{\um}{\text{um}}&#10;\setlength{\textwidth}{5cm}&#10;\begin{document}&#10;&#10;\begin{align*}&#10;\chi_j \chi_k &amp;= e^{-i \pi/2} \chi_k \chi_j \quad (j &lt; k)\\&#10;\chi_j^4 &amp;= 1&#10;\end{align*}&#10;\end{document}"/>
  <p:tag name="IGUANATEXSIZE" val="18"/>
  <p:tag name="IGUANATEXCURSOR" val="4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.4522"/>
  <p:tag name="ORIGINALWIDTH" val="790.4012"/>
  <p:tag name="LATEXADDIN" val="\documentclass{article}&#10;\usepackage{amsmath}&#10;\usepackage{cmbright}&#10;\pagestyle{empty}&#10;\newcommand{\um}{\text{um}}&#10;\setlength{\textwidth}{5cm}&#10;\begin{document}&#10;&#10;\begin{align*}&#10;\hat{S}_j = \prod_{k=j}^N e^{-i \pi Q_k}&#10;\end{align*}&#10;\end{document}"/>
  <p:tag name="IGUANATEXSIZE" val="18"/>
  <p:tag name="IGUANATEXCURSOR" val="15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.7038"/>
  <p:tag name="ORIGINALWIDTH" val="839.895"/>
  <p:tag name="LATEXADDIN" val="\documentclass{article}&#10;\usepackage{amsmath}&#10;\usepackage{cmbright}&#10;\pagestyle{empty}&#10;\newcommand{\um}{\text{um}}&#10;\setlength{\textwidth}{5cm}&#10;\begin{document}&#10;&#10;\begin{align*}&#10;\hat{Q}_j = \prod_{k=1}^j e^{i \pi S_k/2}&#10;\end{align*}&#10;\end{document}"/>
  <p:tag name="IGUANATEXSIZE" val="18"/>
  <p:tag name="IGUANATEXCURSOR" val="6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312"/>
  <p:tag name="ORIGINALWIDTH" val="1765.279"/>
  <p:tag name="LATEXADDIN" val="\documentclass{article}&#10;\usepackage{amsmath}&#10;\usepackage{cmbright}&#10;\pagestyle{empty}&#10;\newcommand{\um}{\text{um}}&#10;\setlength{\textwidth}{5cm}&#10;\begin{document}&#10;&#10;\begin{align*}&#10;&amp; Q_j = (\phi_{j+1}-\phi_j)/\pi \in \{ 0, \tfrac{1}{2}, 1, \tfrac{3}{2} \}&#10;\end{align*}&#10;\end{document}"/>
  <p:tag name="IGUANATEXSIZE" val="18"/>
  <p:tag name="IGUANATEXCURSOR" val="24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0.705"/>
  <p:tag name="ORIGINALWIDTH" val="811.3987"/>
  <p:tag name="LATEXADDIN" val="\documentclass{article}&#10;\usepackage{amsmath}&#10;\usepackage{cmbright}&#10;\pagestyle{empty}&#10;\newcommand{\um}{\text{um}}&#10;\setlength{\textwidth}{5cm}&#10;\begin{document}&#10;&#10;\begin{align*}&#10;\chi_{2j-1} &amp;= \hat{S}_j \hat{Q}_{j-1} \\&#10;\chi_{2j} &amp;= \hat{S}_j \hat{Q}_j&#10;\end{align*}&#10;\end{document}"/>
  <p:tag name="IGUANATEXSIZE" val="18"/>
  <p:tag name="IGUANATEXCURSOR" val="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.7154"/>
  <p:tag name="ORIGINALWIDTH" val="2409.449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H_V = \int dx V(x) \rho(x),\quad \rho(x) = \rho_\uparrow(x) + \rho_\downarrow(x) $$&#10;&#10;\end{document}"/>
  <p:tag name="IGUANATEXSIZE" val="20"/>
  <p:tag name="IGUANATEXCURSOR" val="30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.9621"/>
  <p:tag name="ORIGINALWIDTH" val="572.1785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\begin{align*}&#10; U \gamma_1 &amp;= \gamma_2 \\&#10; U \gamma_2 &amp;= - \gamma_1&#10;\end{align*}&#10;&#10;\end{document}"/>
  <p:tag name="IGUANATEXSIZE" val="20"/>
  <p:tag name="IGUANATEXCURSOR" val="27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1.3987"/>
  <p:tag name="ORIGINALWIDTH" val="2215.973"/>
  <p:tag name="LATEXADDIN" val="\documentclass{article}&#10;\usepackage{amsmath}&#10;\pagestyle{empty}&#10;\newcommand{\um}{\text{um}}&#10;\setlength{\textwidth}{5cm}&#10;\begin{document}&#10;&#10;\begin{align*}&#10;U_{k,k+1} &amp;= \frac{e^{i \pi/4}}{2} \sum_{p = 0}^3 e^{- i \pi p^2/4} \times\\&#10;&amp;    \begin{cases}&#10;        \left[\exp\left( \frac{i \pi}{2} S_{(k+1)/2} \right) \right]^p &amp; \text{for odd $k$,}\notag \\&#10;        \left[\exp\left( i \pi Q_{k/2} \right) \right]^p &amp; \text{for even $k$.}&#10;    \end{cases}\end{align*}&#10;\end{document}"/>
  <p:tag name="IGUANATEXSIZE" val="18"/>
  <p:tag name="IGUANATEXCURSOR" val="23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366"/>
  <p:tag name="ORIGINALWIDTH" val="1247.094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U_{12} U_{23} U_{12} = U_{23} U_{12} U_{23}$$&#10;\end{document}"/>
  <p:tag name="IGUANATEXSIZE" val="20"/>
  <p:tag name="IGUANATEXCURSOR" val="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\propto \sum \tilde{V}(k-k') \left[ {\color{red} \psi^\dag_{k,\uparrow} \psi_{k',\uparrow}} + &#10;{\color{blue} \psi^\dag_{k,\downarrow} \psi_{k',\downarrow}} \right] $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$$ H_{\rm bs} \propto {\color{blue} \psi^\dag_{-k,\downarrow}} {\color{red} \psi_{k,\uparrow}} + \text{h.c.} $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4826"/>
  <p:tag name="ORIGINALWIDTH" val="499.4377"/>
  <p:tag name="LATEXADDIN" val="\documentclass{article}&#10;\usepackage{amsmath,amssymb}&#10;\usepackage{cmbright}&#10;\usepackage{color}&#10;\pagestyle{empty}&#10;\newcommand{\ket}[1]{\left|#1\right\rangle}&#10;\newcommand{\bra}[1]{\left\langle#1\right|}&#10;&#10;\begin{document}&#10;&#10;$$ G = e^2/h $$&#10;&#10;\end{document}"/>
  <p:tag name="IGUANATEXSIZE" val="20"/>
  <p:tag name="IGUANATEXCURSOR" val="23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1941</TotalTime>
  <Words>1052</Words>
  <Application>Microsoft Office PowerPoint</Application>
  <PresentationFormat>On-screen Show (4:3)</PresentationFormat>
  <Paragraphs>233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Z4 parafermions in time-reversal invariant topological insulators</vt:lpstr>
      <vt:lpstr>Outline</vt:lpstr>
      <vt:lpstr>Outline</vt:lpstr>
      <vt:lpstr>Time-reversal symmetry</vt:lpstr>
      <vt:lpstr>Impurities and interactions</vt:lpstr>
      <vt:lpstr>Generic helical systems</vt:lpstr>
      <vt:lpstr>Generic helical systems</vt:lpstr>
      <vt:lpstr>Outline</vt:lpstr>
      <vt:lpstr>Interactions in helical systems</vt:lpstr>
      <vt:lpstr>RG using bosonization</vt:lpstr>
      <vt:lpstr>2nd order RG</vt:lpstr>
      <vt:lpstr>Outline</vt:lpstr>
      <vt:lpstr>Interface bound states</vt:lpstr>
      <vt:lpstr>Single junction</vt:lpstr>
      <vt:lpstr>Ground state degeneracy</vt:lpstr>
      <vt:lpstr>Interface quasiparticles</vt:lpstr>
      <vt:lpstr>Braiding</vt:lpstr>
      <vt:lpstr>Fusing bound states</vt:lpstr>
      <vt:lpstr>Braiding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</dc:creator>
  <cp:lastModifiedBy>Thomas</cp:lastModifiedBy>
  <cp:revision>224</cp:revision>
  <dcterms:created xsi:type="dcterms:W3CDTF">2006-08-16T00:00:00Z</dcterms:created>
  <dcterms:modified xsi:type="dcterms:W3CDTF">2015-04-14T13:20:28Z</dcterms:modified>
</cp:coreProperties>
</file>