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0" r:id="rId2"/>
    <p:sldId id="271" r:id="rId3"/>
    <p:sldId id="275" r:id="rId4"/>
    <p:sldId id="276" r:id="rId5"/>
    <p:sldId id="277" r:id="rId6"/>
    <p:sldId id="278" r:id="rId7"/>
    <p:sldId id="280" r:id="rId8"/>
    <p:sldId id="283" r:id="rId9"/>
    <p:sldId id="285" r:id="rId10"/>
    <p:sldId id="313" r:id="rId11"/>
    <p:sldId id="287" r:id="rId12"/>
    <p:sldId id="295" r:id="rId13"/>
    <p:sldId id="296" r:id="rId14"/>
    <p:sldId id="322" r:id="rId15"/>
    <p:sldId id="303" r:id="rId16"/>
    <p:sldId id="307" r:id="rId17"/>
    <p:sldId id="305" r:id="rId18"/>
    <p:sldId id="306" r:id="rId19"/>
    <p:sldId id="308" r:id="rId20"/>
    <p:sldId id="309" r:id="rId21"/>
    <p:sldId id="32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8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5BC3-404E-4F72-A59D-8E3DF3927B43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B19A-9FD0-4AC8-AE03-2D0A72613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5BC3-404E-4F72-A59D-8E3DF3927B43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B19A-9FD0-4AC8-AE03-2D0A72613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5BC3-404E-4F72-A59D-8E3DF3927B43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B19A-9FD0-4AC8-AE03-2D0A72613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5BC3-404E-4F72-A59D-8E3DF3927B43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B19A-9FD0-4AC8-AE03-2D0A72613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5BC3-404E-4F72-A59D-8E3DF3927B43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B19A-9FD0-4AC8-AE03-2D0A72613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5BC3-404E-4F72-A59D-8E3DF3927B43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B19A-9FD0-4AC8-AE03-2D0A72613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5BC3-404E-4F72-A59D-8E3DF3927B43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B19A-9FD0-4AC8-AE03-2D0A72613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5BC3-404E-4F72-A59D-8E3DF3927B43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B19A-9FD0-4AC8-AE03-2D0A72613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5BC3-404E-4F72-A59D-8E3DF3927B43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B19A-9FD0-4AC8-AE03-2D0A72613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5BC3-404E-4F72-A59D-8E3DF3927B43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B19A-9FD0-4AC8-AE03-2D0A72613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5BC3-404E-4F72-A59D-8E3DF3927B43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EB19A-9FD0-4AC8-AE03-2D0A72613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A5BC3-404E-4F72-A59D-8E3DF3927B43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EB19A-9FD0-4AC8-AE03-2D0A72613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2296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Coexisting Edge States and Gapless Bulk in Topological States of Matter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Y. Baum, T.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Posske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I. C.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Fulga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Trauzettel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Stern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510" y="5813048"/>
            <a:ext cx="385689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Phys. Rev.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Lett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 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114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136801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arXiv: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1503.04845</a:t>
            </a:r>
          </a:p>
        </p:txBody>
      </p:sp>
      <p:pic>
        <p:nvPicPr>
          <p:cNvPr id="17409" name="Picture 1" descr="C:\Users\YUVALBA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419600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Gapless Bulk + Edges With Disorder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828800"/>
            <a:ext cx="395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Edge-bulk competition</a:t>
            </a:r>
            <a:endParaRPr lang="en-US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16529"/>
            <a:ext cx="296288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514600" y="5849929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200400"/>
            <a:ext cx="271249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133600" y="3657600"/>
            <a:ext cx="968062" cy="611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048000"/>
            <a:ext cx="2156138" cy="151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lus 12"/>
          <p:cNvSpPr/>
          <p:nvPr/>
        </p:nvSpPr>
        <p:spPr>
          <a:xfrm>
            <a:off x="4076163" y="3605140"/>
            <a:ext cx="572037" cy="49665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124200" y="6307129"/>
            <a:ext cx="12954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95800" y="6078529"/>
            <a:ext cx="4141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Depends on the symmetry class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Gapless Bulk + Edges With Disorder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1676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Case I:</a:t>
            </a:r>
            <a:endParaRPr lang="en-US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738735"/>
            <a:ext cx="296288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5029200" y="3272135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638800" y="3195935"/>
            <a:ext cx="13716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10400" y="2967335"/>
            <a:ext cx="1221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localizes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638800" y="3653135"/>
            <a:ext cx="13716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10400" y="3653135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trivial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4191000" y="2743200"/>
            <a:ext cx="609600" cy="6096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5" idx="7"/>
          </p:cNvCxnSpPr>
          <p:nvPr/>
        </p:nvCxnSpPr>
        <p:spPr>
          <a:xfrm flipV="1">
            <a:off x="4711326" y="2209800"/>
            <a:ext cx="546474" cy="62267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53000" y="1752600"/>
            <a:ext cx="1377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AQH, C=1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971800"/>
            <a:ext cx="3962400" cy="352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Gapless Bulk + Edges With Disorder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Case I: Edges Win</a:t>
            </a:r>
          </a:p>
          <a:p>
            <a:endParaRPr lang="en-US" sz="3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895599"/>
            <a:ext cx="4267199" cy="358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Gapless Bulk + Edges With Disorder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524000"/>
            <a:ext cx="8915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Case II: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The edge wins –      force       to localize.  </a:t>
            </a:r>
            <a:endParaRPr lang="en-US" sz="3200" dirty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495800" y="6083300"/>
          <a:ext cx="406400" cy="393700"/>
        </p:xfrm>
        <a:graphic>
          <a:graphicData uri="http://schemas.openxmlformats.org/presentationml/2006/ole">
            <p:oleObj spid="_x0000_s3076" name="Equation" r:id="rId3" imgW="406080" imgH="393480" progId="Equation.DSMT4">
              <p:embed/>
            </p:oleObj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556337"/>
            <a:ext cx="296288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flipV="1">
            <a:off x="4876800" y="2875002"/>
            <a:ext cx="304800" cy="75753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19800" y="4394537"/>
            <a:ext cx="838200" cy="446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5028712" y="2489537"/>
          <a:ext cx="387350" cy="387350"/>
        </p:xfrm>
        <a:graphic>
          <a:graphicData uri="http://schemas.openxmlformats.org/presentationml/2006/ole">
            <p:oleObj spid="_x0000_s3077" name="Equation" r:id="rId5" imgW="164880" imgH="164880" progId="Equation.DSMT4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6858000" y="4165937"/>
          <a:ext cx="685312" cy="387350"/>
        </p:xfrm>
        <a:graphic>
          <a:graphicData uri="http://schemas.openxmlformats.org/presentationml/2006/ole">
            <p:oleObj spid="_x0000_s3078" name="Equation" r:id="rId6" imgW="291960" imgH="164880" progId="Equation.DSMT4">
              <p:embed/>
            </p:oleObj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flipH="1" flipV="1">
            <a:off x="2438400" y="2946738"/>
            <a:ext cx="914400" cy="93946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609600" y="2565737"/>
          <a:ext cx="3248025" cy="417512"/>
        </p:xfrm>
        <a:graphic>
          <a:graphicData uri="http://schemas.openxmlformats.org/presentationml/2006/ole">
            <p:oleObj spid="_x0000_s3079" name="Equation" r:id="rId7" imgW="1384200" imgH="177480" progId="Equation.DSMT4">
              <p:embed/>
            </p:oleObj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3048000" y="6083300"/>
          <a:ext cx="381000" cy="393700"/>
        </p:xfrm>
        <a:graphic>
          <a:graphicData uri="http://schemas.openxmlformats.org/presentationml/2006/ole">
            <p:oleObj spid="_x0000_s3080" name="Equation" r:id="rId8" imgW="380880" imgH="39348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181112" y="4623137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doesn’t localize by itself.</a:t>
            </a:r>
          </a:p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Gapless Bulk + Edges With Disorder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3716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Case III:</a:t>
            </a:r>
            <a:endParaRPr lang="en-US" sz="3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962400"/>
            <a:ext cx="3429000" cy="279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4267200"/>
            <a:ext cx="1843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Bulk </a:t>
            </a:r>
            <a:r>
              <a:rPr lang="en-US" sz="3200" dirty="0" smtClean="0"/>
              <a:t>Wins:</a:t>
            </a:r>
            <a:endParaRPr lang="en-US" sz="3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1717" y="2209800"/>
            <a:ext cx="296288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V="1">
            <a:off x="5105400" y="1752600"/>
            <a:ext cx="228600" cy="60960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019800" y="2819400"/>
            <a:ext cx="6096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5181600" y="1371600"/>
          <a:ext cx="954088" cy="417512"/>
        </p:xfrm>
        <a:graphic>
          <a:graphicData uri="http://schemas.openxmlformats.org/presentationml/2006/ole">
            <p:oleObj spid="_x0000_s4099" name="Equation" r:id="rId5" imgW="406080" imgH="177480" progId="Equation.DSMT4">
              <p:embed/>
            </p:oleObj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/>
        </p:nvGraphicFramePr>
        <p:xfrm>
          <a:off x="6630596" y="2554288"/>
          <a:ext cx="2437204" cy="341312"/>
        </p:xfrm>
        <a:graphic>
          <a:graphicData uri="http://schemas.openxmlformats.org/presentationml/2006/ole">
            <p:oleObj spid="_x0000_s4100" name="Equation" r:id="rId6" imgW="1269720" imgH="177480" progId="Equation.DSMT4">
              <p:embed/>
            </p:oleObj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H="1">
            <a:off x="2590800" y="2743200"/>
            <a:ext cx="838200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0" y="2569097"/>
          <a:ext cx="2590800" cy="363016"/>
        </p:xfrm>
        <a:graphic>
          <a:graphicData uri="http://schemas.openxmlformats.org/presentationml/2006/ole">
            <p:oleObj spid="_x0000_s4101" name="Equation" r:id="rId7" imgW="126972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Gapless bulk + Edges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057400"/>
            <a:ext cx="2624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 experiment:</a:t>
            </a:r>
            <a:endParaRPr lang="en-US" sz="3200" dirty="0"/>
          </a:p>
        </p:txBody>
      </p:sp>
      <p:sp>
        <p:nvSpPr>
          <p:cNvPr id="9" name="Plus 8"/>
          <p:cNvSpPr/>
          <p:nvPr/>
        </p:nvSpPr>
        <p:spPr>
          <a:xfrm>
            <a:off x="5334000" y="2133600"/>
            <a:ext cx="572037" cy="49665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676400"/>
            <a:ext cx="2895600" cy="13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124200"/>
            <a:ext cx="329308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391400" y="2971800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QSHE</a:t>
            </a:r>
            <a:endParaRPr lang="en-US" sz="3200" dirty="0"/>
          </a:p>
        </p:txBody>
      </p:sp>
      <p:pic>
        <p:nvPicPr>
          <p:cNvPr id="15" name="Picture 2" descr="C:\Users\Cosma\Desktop\Retreat\Figures\nmat3305-f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1066800"/>
            <a:ext cx="1524000" cy="259801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505200" y="2971800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QSHE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Gapless bulk + Edges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057400"/>
            <a:ext cx="2624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 experiment:</a:t>
            </a:r>
            <a:endParaRPr lang="en-US" sz="3200" dirty="0"/>
          </a:p>
        </p:txBody>
      </p:sp>
      <p:sp>
        <p:nvSpPr>
          <p:cNvPr id="9" name="Plus 8"/>
          <p:cNvSpPr/>
          <p:nvPr/>
        </p:nvSpPr>
        <p:spPr>
          <a:xfrm>
            <a:off x="5334000" y="2133600"/>
            <a:ext cx="572037" cy="49665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676400"/>
            <a:ext cx="2895600" cy="13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124200"/>
            <a:ext cx="329308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Cosma\Desktop\Retreat\Figures\M00_0.4_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81400"/>
            <a:ext cx="3849687" cy="290146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391400" y="2971800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QSHE</a:t>
            </a:r>
            <a:endParaRPr lang="en-US" sz="3200" dirty="0"/>
          </a:p>
        </p:txBody>
      </p:sp>
      <p:pic>
        <p:nvPicPr>
          <p:cNvPr id="15" name="Picture 2" descr="C:\Users\Cosma\Desktop\Retreat\Figures\nmat3305-f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1066800"/>
            <a:ext cx="1524000" cy="259801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505200" y="2971800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QSHE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sma\Desktop\Retreat\Figures\M00_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84448"/>
            <a:ext cx="3845919" cy="2898648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Gapless bulk + Edges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057400"/>
            <a:ext cx="2624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 experiment:</a:t>
            </a:r>
            <a:endParaRPr lang="en-US" sz="3200" dirty="0"/>
          </a:p>
        </p:txBody>
      </p:sp>
      <p:sp>
        <p:nvSpPr>
          <p:cNvPr id="9" name="Plus 8"/>
          <p:cNvSpPr/>
          <p:nvPr/>
        </p:nvSpPr>
        <p:spPr>
          <a:xfrm>
            <a:off x="5334000" y="2133600"/>
            <a:ext cx="572037" cy="49665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676400"/>
            <a:ext cx="2895600" cy="13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124200"/>
            <a:ext cx="329308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391400" y="2971800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QSHE</a:t>
            </a:r>
            <a:endParaRPr lang="en-US" sz="3200" dirty="0"/>
          </a:p>
        </p:txBody>
      </p:sp>
      <p:pic>
        <p:nvPicPr>
          <p:cNvPr id="15" name="Picture 2" descr="C:\Users\Cosma\Desktop\Retreat\Figures\nmat3305-f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1066800"/>
            <a:ext cx="1524000" cy="259801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505200" y="2971800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QSHE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sma\Desktop\Retreat\Figures\M00_0.4_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84448"/>
            <a:ext cx="3845950" cy="2898648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Gapless bulk + Edges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057400"/>
            <a:ext cx="2624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 experiment:</a:t>
            </a:r>
            <a:endParaRPr lang="en-US" sz="3200" dirty="0"/>
          </a:p>
        </p:txBody>
      </p:sp>
      <p:sp>
        <p:nvSpPr>
          <p:cNvPr id="9" name="Plus 8"/>
          <p:cNvSpPr/>
          <p:nvPr/>
        </p:nvSpPr>
        <p:spPr>
          <a:xfrm>
            <a:off x="5334000" y="2133600"/>
            <a:ext cx="572037" cy="49665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676400"/>
            <a:ext cx="2895600" cy="13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124200"/>
            <a:ext cx="329308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391400" y="2971800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QSHE</a:t>
            </a:r>
            <a:endParaRPr lang="en-US" sz="3200" dirty="0"/>
          </a:p>
        </p:txBody>
      </p:sp>
      <p:pic>
        <p:nvPicPr>
          <p:cNvPr id="15" name="Picture 2" descr="C:\Users\Cosma\Desktop\Retreat\Figures\nmat3305-f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1066800"/>
            <a:ext cx="1524000" cy="259801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505200" y="2971800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QSHE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sma\Desktop\Retreat\Figures\M00_0.4_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84448"/>
            <a:ext cx="3845950" cy="2898648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Gapless bulk + Edges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057400"/>
            <a:ext cx="2624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 experiment:</a:t>
            </a:r>
            <a:endParaRPr lang="en-US" sz="32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00200"/>
            <a:ext cx="3200400" cy="200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Insulators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816" y="2286000"/>
            <a:ext cx="321558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2362200" y="3200400"/>
            <a:ext cx="16002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962400" y="2971800"/>
            <a:ext cx="510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Edge states</a:t>
            </a:r>
            <a:r>
              <a:rPr lang="en-US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Chiral</a:t>
            </a:r>
            <a:r>
              <a:rPr lang="en-US" dirty="0" smtClean="0"/>
              <a:t>/Helical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Protected by the gap (disorder, local perturbations)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sma\Desktop\Retreat\Figures\M00_0.4_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84448"/>
            <a:ext cx="3845950" cy="2898648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Gapless bulk + Edges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057400"/>
            <a:ext cx="2624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 experiment:</a:t>
            </a:r>
            <a:endParaRPr lang="en-US" sz="32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00200"/>
            <a:ext cx="3200400" cy="200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505200"/>
            <a:ext cx="373566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Gapless Bulk and Edge modes coexist</a:t>
            </a:r>
          </a:p>
          <a:p>
            <a:endParaRPr lang="en-US" dirty="0" smtClean="0"/>
          </a:p>
          <a:p>
            <a:r>
              <a:rPr lang="en-US" dirty="0" smtClean="0"/>
              <a:t>“Weak” and “Strong” edges</a:t>
            </a:r>
          </a:p>
          <a:p>
            <a:endParaRPr lang="en-US" dirty="0" smtClean="0"/>
          </a:p>
          <a:p>
            <a:r>
              <a:rPr lang="en-US" dirty="0" smtClean="0"/>
              <a:t>Different behavior with disorder</a:t>
            </a:r>
          </a:p>
          <a:p>
            <a:endParaRPr lang="en-US" dirty="0" smtClean="0"/>
          </a:p>
          <a:p>
            <a:r>
              <a:rPr lang="en-US" dirty="0" smtClean="0"/>
              <a:t>Double Hg(</a:t>
            </a:r>
            <a:r>
              <a:rPr lang="en-US" dirty="0" err="1" smtClean="0"/>
              <a:t>Cd</a:t>
            </a:r>
            <a:r>
              <a:rPr lang="en-US" dirty="0" smtClean="0"/>
              <a:t>)Te quantum wells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Coexisting Bulk and Edge</a:t>
            </a:r>
            <a:endParaRPr lang="en-US" dirty="0"/>
          </a:p>
        </p:txBody>
      </p:sp>
      <p:pic>
        <p:nvPicPr>
          <p:cNvPr id="9" name="Picture 3" descr="C:\Users\Cosma\Desktop\Retreat\Figures\gapclos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9352" y="2212848"/>
            <a:ext cx="4153606" cy="31305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913376" y="1679448"/>
            <a:ext cx="2386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Close the gap…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0"/>
            <a:ext cx="3200400" cy="310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Cosma\Desktop\Retreat\Figures\mu_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9352" y="2212848"/>
            <a:ext cx="4149259" cy="31272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Coexisting Bulk and Edge</a:t>
            </a:r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0"/>
            <a:ext cx="3200400" cy="310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Coexisting Bulk and Edge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4648200"/>
            <a:ext cx="1917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Solutions?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2667000" cy="259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Users\Cosma\Desktop\Retreat\Figures\mu_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352" y="2212848"/>
            <a:ext cx="4149259" cy="3127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Coexisting Bulk and Edge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4648200"/>
            <a:ext cx="1917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Solutions?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5358825"/>
            <a:ext cx="3998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1) More complicated H</a:t>
            </a:r>
            <a:endParaRPr lang="en-US" sz="3200" dirty="0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2667000" cy="259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Cosma\Desktop\Retreat\Figures\mu_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352" y="2212848"/>
            <a:ext cx="4149259" cy="3127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Coexisting Bulk and Edge</a:t>
            </a:r>
            <a:endParaRPr lang="en-US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733800"/>
            <a:ext cx="3733800" cy="26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4648200"/>
            <a:ext cx="1917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Solutions?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5358825"/>
            <a:ext cx="3998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1) More complicated H</a:t>
            </a:r>
            <a:endParaRPr lang="en-US" sz="32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81200"/>
            <a:ext cx="316040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9600" y="5968425"/>
            <a:ext cx="1739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  <a:r>
              <a:rPr lang="en-US" sz="3200" dirty="0" smtClean="0"/>
              <a:t>) </a:t>
            </a:r>
            <a:r>
              <a:rPr lang="en-US" sz="3200" dirty="0" err="1" smtClean="0"/>
              <a:t>Bilayer</a:t>
            </a:r>
            <a:endParaRPr lang="en-US" sz="3200" dirty="0"/>
          </a:p>
        </p:txBody>
      </p:sp>
      <p:sp>
        <p:nvSpPr>
          <p:cNvPr id="19" name="Plus 18"/>
          <p:cNvSpPr/>
          <p:nvPr/>
        </p:nvSpPr>
        <p:spPr>
          <a:xfrm>
            <a:off x="3810000" y="3352800"/>
            <a:ext cx="990600" cy="990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828800"/>
            <a:ext cx="2667000" cy="259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Bilayers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gapless bulk + edges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568315"/>
            <a:ext cx="1997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 disorder: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5629870"/>
            <a:ext cx="2423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Different Energies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6091535"/>
            <a:ext cx="2593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Different </a:t>
            </a:r>
            <a:r>
              <a:rPr lang="en-US" sz="2400" dirty="0" err="1" smtClean="0"/>
              <a:t>Momenta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575" y="1981200"/>
            <a:ext cx="3200400" cy="298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345389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Termination dependent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19038" y="6091535"/>
            <a:ext cx="1948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“Strong” edge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326810" y="6096000"/>
            <a:ext cx="1826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“Weak” edge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980" y="3047999"/>
            <a:ext cx="3212620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917" y="3048000"/>
            <a:ext cx="3173283" cy="296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874974"/>
            <a:ext cx="3124200" cy="202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1107" y="914400"/>
            <a:ext cx="2066693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Words>268</Words>
  <Application>Microsoft Office PowerPoint</Application>
  <PresentationFormat>On-screen Show (4:3)</PresentationFormat>
  <Paragraphs>81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Coexisting Edge States and Gapless Bulk in Topological States of Matter</vt:lpstr>
      <vt:lpstr>Topological Insulators</vt:lpstr>
      <vt:lpstr>Coexisting Bulk and Edge</vt:lpstr>
      <vt:lpstr>Coexisting Bulk and Edge</vt:lpstr>
      <vt:lpstr>Coexisting Bulk and Edge</vt:lpstr>
      <vt:lpstr>Coexisting Bulk and Edge</vt:lpstr>
      <vt:lpstr>Coexisting Bulk and Edge</vt:lpstr>
      <vt:lpstr>Bilayers: gapless bulk + edges</vt:lpstr>
      <vt:lpstr>Termination dependent</vt:lpstr>
      <vt:lpstr>Gapless Bulk + Edges With Disorder</vt:lpstr>
      <vt:lpstr>Gapless Bulk + Edges With Disorder</vt:lpstr>
      <vt:lpstr>Gapless Bulk + Edges With Disorder</vt:lpstr>
      <vt:lpstr>Gapless Bulk + Edges With Disorder</vt:lpstr>
      <vt:lpstr>Gapless Bulk + Edges With Disorder</vt:lpstr>
      <vt:lpstr>Gapless bulk + Edges</vt:lpstr>
      <vt:lpstr>Gapless bulk + Edges</vt:lpstr>
      <vt:lpstr>Gapless bulk + Edges</vt:lpstr>
      <vt:lpstr>Gapless bulk + Edges</vt:lpstr>
      <vt:lpstr>Gapless bulk + Edges</vt:lpstr>
      <vt:lpstr>Gapless bulk + Edges</vt:lpstr>
      <vt:lpstr>Conclusions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Coexisting edge states and gapless bulk in topological states of matter</dc:title>
  <dc:creator>Cosma</dc:creator>
  <cp:lastModifiedBy>YUVALBA</cp:lastModifiedBy>
  <cp:revision>125</cp:revision>
  <dcterms:created xsi:type="dcterms:W3CDTF">2015-02-15T10:40:02Z</dcterms:created>
  <dcterms:modified xsi:type="dcterms:W3CDTF">2015-04-10T13:20:22Z</dcterms:modified>
</cp:coreProperties>
</file>