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</p:sldMasterIdLst>
  <p:notesMasterIdLst>
    <p:notesMasterId r:id="rId44"/>
  </p:notesMasterIdLst>
  <p:sldIdLst>
    <p:sldId id="561" r:id="rId2"/>
    <p:sldId id="584" r:id="rId3"/>
    <p:sldId id="585" r:id="rId4"/>
    <p:sldId id="586" r:id="rId5"/>
    <p:sldId id="587" r:id="rId6"/>
    <p:sldId id="562" r:id="rId7"/>
    <p:sldId id="563" r:id="rId8"/>
    <p:sldId id="564" r:id="rId9"/>
    <p:sldId id="590" r:id="rId10"/>
    <p:sldId id="565" r:id="rId11"/>
    <p:sldId id="566" r:id="rId12"/>
    <p:sldId id="571" r:id="rId13"/>
    <p:sldId id="572" r:id="rId14"/>
    <p:sldId id="573" r:id="rId15"/>
    <p:sldId id="574" r:id="rId16"/>
    <p:sldId id="575" r:id="rId17"/>
    <p:sldId id="576" r:id="rId18"/>
    <p:sldId id="567" r:id="rId19"/>
    <p:sldId id="568" r:id="rId20"/>
    <p:sldId id="569" r:id="rId21"/>
    <p:sldId id="570" r:id="rId22"/>
    <p:sldId id="578" r:id="rId23"/>
    <p:sldId id="579" r:id="rId24"/>
    <p:sldId id="580" r:id="rId25"/>
    <p:sldId id="581" r:id="rId26"/>
    <p:sldId id="582" r:id="rId27"/>
    <p:sldId id="583" r:id="rId28"/>
    <p:sldId id="548" r:id="rId29"/>
    <p:sldId id="549" r:id="rId30"/>
    <p:sldId id="550" r:id="rId31"/>
    <p:sldId id="551" r:id="rId32"/>
    <p:sldId id="556" r:id="rId33"/>
    <p:sldId id="557" r:id="rId34"/>
    <p:sldId id="555" r:id="rId35"/>
    <p:sldId id="577" r:id="rId36"/>
    <p:sldId id="553" r:id="rId37"/>
    <p:sldId id="554" r:id="rId38"/>
    <p:sldId id="558" r:id="rId39"/>
    <p:sldId id="588" r:id="rId40"/>
    <p:sldId id="559" r:id="rId41"/>
    <p:sldId id="589" r:id="rId42"/>
    <p:sldId id="560" r:id="rId4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00CC"/>
    <a:srgbClr val="006600"/>
    <a:srgbClr val="FF33CC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6301" autoAdjust="0"/>
  </p:normalViewPr>
  <p:slideViewPr>
    <p:cSldViewPr snapToGrid="0"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2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7546E4-2579-4EE1-88E1-3142A6BDB90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4911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546E4-2579-4EE1-88E1-3142A6BDB90E}" type="slidenum">
              <a:rPr lang="en-US" altLang="ja-JP" smtClean="0">
                <a:solidFill>
                  <a:srgbClr val="000000"/>
                </a:solidFill>
              </a:rPr>
              <a:pPr/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5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86A93-090B-466E-9E25-20E712DC564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3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11325-B4A3-459B-AD81-7853AB07C51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4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45275" y="282575"/>
            <a:ext cx="2089150" cy="581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74650" y="282575"/>
            <a:ext cx="6118225" cy="581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72A75-C41B-4F31-A0E0-E3C98D5B937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35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4650" y="282575"/>
            <a:ext cx="8359775" cy="719138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1638" y="1228725"/>
            <a:ext cx="4083050" cy="48672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37088" y="1228725"/>
            <a:ext cx="4083050" cy="23574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37088" y="3738563"/>
            <a:ext cx="4083050" cy="23574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3A3BF3-DA22-485D-8CC7-6CAEA8C8134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2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7B39B-ABC7-47D4-A1EA-265E09B5C19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5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0A6CD-37D9-4402-A388-0AB3B55CC62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0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1638" y="1228725"/>
            <a:ext cx="4083050" cy="48672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37088" y="1228725"/>
            <a:ext cx="4083050" cy="48672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D50CD-D8C9-4CBF-8DDF-4AC472DE84B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7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42277-B196-4722-B5D1-DD5BF439A50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B450F-1251-430B-A92C-6D8BAE7215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6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2211A-AAFE-4173-BC0F-544EA0BCA9D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3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E1742-D991-4629-8010-4AAAFD2F0B3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8B7C9-ED71-422B-80E8-EF8AB7B3E6C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2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650" y="282575"/>
            <a:ext cx="83597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228725"/>
            <a:ext cx="83185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anose="02020603050405020304" pitchFamily="18" charset="0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anose="02020603050405020304" pitchFamily="18" charset="0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anose="02020603050405020304" pitchFamily="18" charset="0"/>
              </a:defRPr>
            </a:lvl1pPr>
          </a:lstStyle>
          <a:p>
            <a:fld id="{59DD803F-BA6D-4D50-A9EA-355E722026B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5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600" kern="1200">
          <a:solidFill>
            <a:srgbClr val="0000C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scienceworld.wolfram.com/biography/photo-credits.html#Hilbert" TargetMode="External"/><Relationship Id="rId3" Type="http://schemas.openxmlformats.org/officeDocument/2006/relationships/image" Target="../media/image2.gif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nobelprize.org/nobel_prizes/physics/laureates/1985/klitzing.html" TargetMode="External"/><Relationship Id="rId11" Type="http://schemas.openxmlformats.org/officeDocument/2006/relationships/image" Target="../media/image1.w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wmf"/><Relationship Id="rId7" Type="http://schemas.openxmlformats.org/officeDocument/2006/relationships/image" Target="../media/image73.pn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png"/><Relationship Id="rId9" Type="http://schemas.openxmlformats.org/officeDocument/2006/relationships/image" Target="../media/image7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wmf"/><Relationship Id="rId4" Type="http://schemas.openxmlformats.org/officeDocument/2006/relationships/image" Target="../media/image7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jp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7" Type="http://schemas.openxmlformats.org/officeDocument/2006/relationships/image" Target="../media/image137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image" Target="../media/image139.emf"/><Relationship Id="rId7" Type="http://schemas.openxmlformats.org/officeDocument/2006/relationships/image" Target="../media/image143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emf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emf"/><Relationship Id="rId7" Type="http://schemas.openxmlformats.org/officeDocument/2006/relationships/image" Target="../media/image150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emf"/><Relationship Id="rId11" Type="http://schemas.openxmlformats.org/officeDocument/2006/relationships/image" Target="../media/image154.emf"/><Relationship Id="rId5" Type="http://schemas.openxmlformats.org/officeDocument/2006/relationships/image" Target="../media/image148.emf"/><Relationship Id="rId10" Type="http://schemas.openxmlformats.org/officeDocument/2006/relationships/image" Target="../media/image153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19100" y="2751138"/>
            <a:ext cx="82756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dirty="0" smtClean="0"/>
              <a:t>Status of TI Materials</a:t>
            </a:r>
            <a:endParaRPr lang="en-US" altLang="ja-JP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33763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3062480" y="580292"/>
            <a:ext cx="2749235" cy="1837593"/>
            <a:chOff x="2666824" y="1125415"/>
            <a:chExt cx="4120381" cy="267286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6824" y="1134208"/>
              <a:ext cx="4120381" cy="2664069"/>
            </a:xfrm>
            <a:prstGeom prst="rect">
              <a:avLst/>
            </a:prstGeom>
          </p:spPr>
        </p:pic>
        <p:sp>
          <p:nvSpPr>
            <p:cNvPr id="10" name="正方形/長方形 9"/>
            <p:cNvSpPr/>
            <p:nvPr/>
          </p:nvSpPr>
          <p:spPr>
            <a:xfrm>
              <a:off x="2716823" y="1125415"/>
              <a:ext cx="298939" cy="219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58" y="133106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Spin Pumping</a:t>
            </a:r>
            <a:endParaRPr kumimoji="1"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181558" y="997686"/>
            <a:ext cx="2895752" cy="5149183"/>
            <a:chOff x="691510" y="1261451"/>
            <a:chExt cx="2895752" cy="514918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510" y="1488839"/>
              <a:ext cx="2895752" cy="4921795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419" y="1261451"/>
              <a:ext cx="2426166" cy="203838"/>
            </a:xfrm>
            <a:prstGeom prst="rect">
              <a:avLst/>
            </a:prstGeom>
          </p:spPr>
        </p:pic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94" y="2778838"/>
            <a:ext cx="5843648" cy="1593768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5833757" y="252158"/>
            <a:ext cx="3178358" cy="2552589"/>
            <a:chOff x="3297115" y="313703"/>
            <a:chExt cx="3178358" cy="2552589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6441" y="313703"/>
              <a:ext cx="2929032" cy="2552589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7115" y="1060418"/>
              <a:ext cx="278648" cy="724422"/>
            </a:xfrm>
            <a:prstGeom prst="rect">
              <a:avLst/>
            </a:prstGeom>
          </p:spPr>
        </p:pic>
      </p:grpSp>
      <p:sp>
        <p:nvSpPr>
          <p:cNvPr id="19" name="テキスト ボックス 18"/>
          <p:cNvSpPr txBox="1"/>
          <p:nvPr/>
        </p:nvSpPr>
        <p:spPr bwMode="auto">
          <a:xfrm>
            <a:off x="0" y="6144838"/>
            <a:ext cx="3849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Symmetrical signal is due to bulk Seebeck effect caused by heating.</a:t>
            </a:r>
            <a:endParaRPr kumimoji="1" lang="ja-JP" altLang="en-US" dirty="0" smtClean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183" y="4427366"/>
            <a:ext cx="3838399" cy="2130552"/>
          </a:xfrm>
          <a:prstGeom prst="rect">
            <a:avLst/>
          </a:prstGeom>
        </p:spPr>
      </p:pic>
      <p:sp>
        <p:nvSpPr>
          <p:cNvPr id="15" name="Rectangle 61"/>
          <p:cNvSpPr>
            <a:spLocks noChangeArrowheads="1"/>
          </p:cNvSpPr>
          <p:nvPr/>
        </p:nvSpPr>
        <p:spPr bwMode="auto">
          <a:xfrm rot="-595543">
            <a:off x="4007356" y="1924263"/>
            <a:ext cx="4970337" cy="830997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Spin-Electricity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Conversion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from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Spin-Momentum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Locking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548358" y="65058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Shiomi, Saitoh, Ando </a:t>
            </a:r>
            <a:r>
              <a:rPr lang="en-US" altLang="ja-JP" i="1" dirty="0"/>
              <a:t>et al</a:t>
            </a:r>
            <a:r>
              <a:rPr lang="en-US" altLang="ja-JP" dirty="0"/>
              <a:t>., </a:t>
            </a:r>
            <a:r>
              <a:rPr lang="en-US" altLang="ja-JP" dirty="0" smtClean="0"/>
              <a:t>PRL (2014)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6909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2725" y="139700"/>
            <a:ext cx="8359775" cy="719138"/>
          </a:xfrm>
        </p:spPr>
        <p:txBody>
          <a:bodyPr/>
          <a:lstStyle/>
          <a:p>
            <a:r>
              <a:rPr lang="en-US" altLang="ja-JP" dirty="0"/>
              <a:t>BSTS </a:t>
            </a:r>
            <a:r>
              <a:rPr lang="en-US" altLang="ja-JP" dirty="0" smtClean="0"/>
              <a:t>Spin-MR Device</a:t>
            </a:r>
            <a:r>
              <a:rPr lang="ja-JP" altLang="en-US" dirty="0"/>
              <a:t> </a:t>
            </a:r>
            <a:r>
              <a:rPr lang="en-US" altLang="ja-JP" dirty="0" smtClean="0"/>
              <a:t>(Kyoto)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2" y="779572"/>
            <a:ext cx="3856714" cy="354146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26" y="856941"/>
            <a:ext cx="3611763" cy="27200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330" y="3665054"/>
            <a:ext cx="3564859" cy="266913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5792626" y="1160055"/>
            <a:ext cx="661981" cy="550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47" y="4321039"/>
            <a:ext cx="3335102" cy="250309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932204" y="4599512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Bi</a:t>
            </a:r>
            <a:r>
              <a:rPr kumimoji="1" lang="en-US" altLang="ja-JP" sz="2000" b="1" baseline="-25000" dirty="0" smtClean="0"/>
              <a:t>2</a:t>
            </a:r>
            <a:r>
              <a:rPr kumimoji="1" lang="en-US" altLang="ja-JP" sz="2000" b="1" dirty="0" smtClean="0"/>
              <a:t>Se</a:t>
            </a:r>
            <a:r>
              <a:rPr kumimoji="1" lang="en-US" altLang="ja-JP" sz="2000" b="1" baseline="-25000" dirty="0" smtClean="0"/>
              <a:t>3</a:t>
            </a:r>
            <a:endParaRPr kumimoji="1" lang="ja-JP" altLang="en-US" sz="2000" b="1" baseline="-25000" dirty="0"/>
          </a:p>
        </p:txBody>
      </p:sp>
      <p:sp>
        <p:nvSpPr>
          <p:cNvPr id="5" name="正方形/長方形 4"/>
          <p:cNvSpPr/>
          <p:nvPr/>
        </p:nvSpPr>
        <p:spPr>
          <a:xfrm>
            <a:off x="7397151" y="2216975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+I</a:t>
            </a:r>
            <a:endParaRPr lang="ja-JP" altLang="en-US" sz="1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482111" y="4276347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-I</a:t>
            </a:r>
            <a:endParaRPr lang="ja-JP" altLang="en-US" sz="1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269524" y="6479876"/>
            <a:ext cx="4878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Ando, Shiraishi, Ando </a:t>
            </a:r>
            <a:r>
              <a:rPr lang="en-US" altLang="ja-JP" i="1" dirty="0"/>
              <a:t>et al</a:t>
            </a:r>
            <a:r>
              <a:rPr lang="en-US" altLang="ja-JP" dirty="0"/>
              <a:t>., </a:t>
            </a:r>
            <a:r>
              <a:rPr lang="en-US" altLang="ja-JP" dirty="0" smtClean="0"/>
              <a:t>Nano Lett. </a:t>
            </a:r>
            <a:r>
              <a:rPr lang="en-US" altLang="ja-JP" dirty="0"/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15158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816220" y="2660722"/>
            <a:ext cx="7369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000000"/>
                </a:solidFill>
              </a:rPr>
              <a:t>Bi</a:t>
            </a:r>
            <a:r>
              <a:rPr lang="en-US" altLang="ja-JP" sz="40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4000" dirty="0" smtClean="0">
                <a:solidFill>
                  <a:srgbClr val="000000"/>
                </a:solidFill>
              </a:rPr>
              <a:t>Se</a:t>
            </a:r>
            <a:r>
              <a:rPr lang="en-US" altLang="ja-JP" sz="4000" baseline="-25000" dirty="0" smtClean="0">
                <a:solidFill>
                  <a:srgbClr val="000000"/>
                </a:solidFill>
              </a:rPr>
              <a:t>3</a:t>
            </a:r>
            <a:r>
              <a:rPr lang="en-US" altLang="ja-JP" sz="4000" dirty="0" smtClean="0">
                <a:solidFill>
                  <a:srgbClr val="000000"/>
                </a:solidFill>
              </a:rPr>
              <a:t> Thin Films</a:t>
            </a:r>
          </a:p>
        </p:txBody>
      </p:sp>
    </p:spTree>
    <p:extLst>
      <p:ext uri="{BB962C8B-B14F-4D97-AF65-F5344CB8AC3E}">
        <p14:creationId xmlns:p14="http://schemas.microsoft.com/office/powerpoint/2010/main" val="31072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P307302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3429000" y="25400"/>
            <a:ext cx="5715000" cy="6832600"/>
            <a:chOff x="3429000" y="25400"/>
            <a:chExt cx="5715000" cy="6832600"/>
          </a:xfrm>
        </p:grpSpPr>
        <p:grpSp>
          <p:nvGrpSpPr>
            <p:cNvPr id="251916" name="Group 12"/>
            <p:cNvGrpSpPr>
              <a:grpSpLocks/>
            </p:cNvGrpSpPr>
            <p:nvPr/>
          </p:nvGrpSpPr>
          <p:grpSpPr bwMode="auto">
            <a:xfrm>
              <a:off x="3429000" y="25400"/>
              <a:ext cx="5715000" cy="6832600"/>
              <a:chOff x="2160" y="16"/>
              <a:chExt cx="3600" cy="4304"/>
            </a:xfrm>
          </p:grpSpPr>
          <p:grpSp>
            <p:nvGrpSpPr>
              <p:cNvPr id="251908" name="Group 4"/>
              <p:cNvGrpSpPr>
                <a:grpSpLocks/>
              </p:cNvGrpSpPr>
              <p:nvPr/>
            </p:nvGrpSpPr>
            <p:grpSpPr bwMode="auto">
              <a:xfrm>
                <a:off x="2160" y="2455"/>
                <a:ext cx="1860" cy="1865"/>
                <a:chOff x="196" y="2325"/>
                <a:chExt cx="1860" cy="1865"/>
              </a:xfrm>
            </p:grpSpPr>
            <p:pic>
              <p:nvPicPr>
                <p:cNvPr id="251909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" y="2325"/>
                  <a:ext cx="1860" cy="18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1910" name="Rectangle 6"/>
                <p:cNvSpPr>
                  <a:spLocks noChangeArrowheads="1"/>
                </p:cNvSpPr>
                <p:nvPr/>
              </p:nvSpPr>
              <p:spPr bwMode="auto">
                <a:xfrm>
                  <a:off x="669" y="2501"/>
                  <a:ext cx="1331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000" b="1" smtClean="0">
                      <a:solidFill>
                        <a:srgbClr val="FFFFFF"/>
                      </a:solidFill>
                      <a:cs typeface="Times New Roman" panose="02020603050405020304" pitchFamily="18" charset="0"/>
                    </a:rPr>
                    <a:t>40-nm thick film</a:t>
                  </a:r>
                </a:p>
              </p:txBody>
            </p:sp>
          </p:grpSp>
          <p:pic>
            <p:nvPicPr>
              <p:cNvPr id="251911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6" y="1576"/>
                <a:ext cx="1744" cy="2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1912" name="Rectangle 8"/>
              <p:cNvSpPr>
                <a:spLocks noChangeArrowheads="1"/>
              </p:cNvSpPr>
              <p:nvPr/>
            </p:nvSpPr>
            <p:spPr bwMode="auto">
              <a:xfrm>
                <a:off x="4016" y="265"/>
                <a:ext cx="1736" cy="13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1913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7" y="271"/>
                <a:ext cx="1407" cy="1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1914" name="Text Box 10"/>
              <p:cNvSpPr txBox="1">
                <a:spLocks noChangeArrowheads="1"/>
              </p:cNvSpPr>
              <p:nvPr/>
            </p:nvSpPr>
            <p:spPr bwMode="auto">
              <a:xfrm>
                <a:off x="2769" y="16"/>
                <a:ext cx="2983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0000"/>
                    </a:solidFill>
                  </a:rPr>
                  <a:t>Taskin, Ando </a:t>
                </a:r>
                <a:r>
                  <a:rPr lang="en-US" altLang="ja-JP" sz="2000" b="1" i="1" dirty="0" smtClean="0">
                    <a:solidFill>
                      <a:srgbClr val="000000"/>
                    </a:solidFill>
                  </a:rPr>
                  <a:t>et al</a:t>
                </a:r>
                <a:r>
                  <a:rPr lang="en-US" altLang="ja-JP" sz="2000" b="1" dirty="0" smtClean="0">
                    <a:solidFill>
                      <a:srgbClr val="000000"/>
                    </a:solidFill>
                  </a:rPr>
                  <a:t>., Adv. Mater. (2012)</a:t>
                </a:r>
              </a:p>
            </p:txBody>
          </p:sp>
        </p:grpSp>
        <p:sp>
          <p:nvSpPr>
            <p:cNvPr id="3" name="正方形/長方形 2"/>
            <p:cNvSpPr/>
            <p:nvPr/>
          </p:nvSpPr>
          <p:spPr>
            <a:xfrm>
              <a:off x="5171346" y="6317879"/>
              <a:ext cx="10967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FFFF"/>
                  </a:solidFill>
                </a:rPr>
                <a:t>Bi</a:t>
              </a:r>
              <a:r>
                <a:rPr lang="en-US" altLang="ja-JP" sz="2400" b="1" baseline="-25000" dirty="0">
                  <a:solidFill>
                    <a:srgbClr val="FFFFFF"/>
                  </a:solidFill>
                </a:rPr>
                <a:t>2</a:t>
              </a:r>
              <a:r>
                <a:rPr lang="en-US" altLang="ja-JP" sz="2400" b="1" dirty="0">
                  <a:solidFill>
                    <a:srgbClr val="FFFFFF"/>
                  </a:solidFill>
                </a:rPr>
                <a:t>Se</a:t>
              </a:r>
              <a:r>
                <a:rPr lang="en-US" altLang="ja-JP" sz="2400" b="1" baseline="-25000" dirty="0">
                  <a:solidFill>
                    <a:srgbClr val="FFFFFF"/>
                  </a:solidFill>
                </a:rPr>
                <a:t>3</a:t>
              </a:r>
              <a:endParaRPr lang="ja-JP" altLang="en-US" sz="24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5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33" y="1282045"/>
            <a:ext cx="3195686" cy="2698460"/>
          </a:xfrm>
          <a:prstGeom prst="rect">
            <a:avLst/>
          </a:prstGeom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28" y="1270000"/>
            <a:ext cx="2616200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312738" y="101600"/>
            <a:ext cx="8359775" cy="719138"/>
          </a:xfrm>
        </p:spPr>
        <p:txBody>
          <a:bodyPr/>
          <a:lstStyle/>
          <a:p>
            <a:r>
              <a:rPr lang="en-US" altLang="ja-JP"/>
              <a:t>MBE-Grown Bi</a:t>
            </a:r>
            <a:r>
              <a:rPr lang="en-US" altLang="ja-JP" baseline="-25000"/>
              <a:t>2</a:t>
            </a:r>
            <a:r>
              <a:rPr lang="en-US" altLang="ja-JP"/>
              <a:t>Se</a:t>
            </a:r>
            <a:r>
              <a:rPr lang="en-US" altLang="ja-JP" baseline="-25000"/>
              <a:t>3</a:t>
            </a:r>
            <a:r>
              <a:rPr lang="en-US" altLang="ja-JP"/>
              <a:t> Fimls</a:t>
            </a:r>
          </a:p>
        </p:txBody>
      </p:sp>
      <p:grpSp>
        <p:nvGrpSpPr>
          <p:cNvPr id="165893" name="Group 5"/>
          <p:cNvGrpSpPr>
            <a:grpSpLocks/>
          </p:cNvGrpSpPr>
          <p:nvPr/>
        </p:nvGrpSpPr>
        <p:grpSpPr bwMode="auto">
          <a:xfrm>
            <a:off x="800100" y="893763"/>
            <a:ext cx="1943100" cy="1935162"/>
            <a:chOff x="573" y="723"/>
            <a:chExt cx="1224" cy="1219"/>
          </a:xfrm>
        </p:grpSpPr>
        <p:pic>
          <p:nvPicPr>
            <p:cNvPr id="1658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" y="723"/>
              <a:ext cx="1224" cy="1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5895" name="Rectangle 7"/>
            <p:cNvSpPr>
              <a:spLocks noChangeArrowheads="1"/>
            </p:cNvSpPr>
            <p:nvPr/>
          </p:nvSpPr>
          <p:spPr bwMode="auto">
            <a:xfrm>
              <a:off x="605" y="1216"/>
              <a:ext cx="89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50-nm thick film</a:t>
              </a:r>
            </a:p>
          </p:txBody>
        </p:sp>
      </p:grpSp>
      <p:pic>
        <p:nvPicPr>
          <p:cNvPr id="1658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3" y="2915846"/>
            <a:ext cx="3490407" cy="39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7" name="Rectangle 9"/>
          <p:cNvSpPr>
            <a:spLocks noChangeArrowheads="1"/>
          </p:cNvSpPr>
          <p:nvPr/>
        </p:nvSpPr>
        <p:spPr bwMode="auto">
          <a:xfrm rot="-595543">
            <a:off x="3917950" y="3128963"/>
            <a:ext cx="538163" cy="334962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FF0000"/>
                </a:solidFill>
              </a:rPr>
              <a:t>2D</a:t>
            </a:r>
          </a:p>
        </p:txBody>
      </p:sp>
      <p:sp>
        <p:nvSpPr>
          <p:cNvPr id="165898" name="Rectangle 10"/>
          <p:cNvSpPr>
            <a:spLocks noChangeArrowheads="1"/>
          </p:cNvSpPr>
          <p:nvPr/>
        </p:nvSpPr>
        <p:spPr bwMode="auto">
          <a:xfrm rot="-595543">
            <a:off x="6413500" y="2630488"/>
            <a:ext cx="755650" cy="333375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FF0000"/>
                </a:solidFill>
              </a:rPr>
              <a:t>Dirac</a:t>
            </a: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3754438" y="828675"/>
            <a:ext cx="218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10-nm thick Film</a:t>
            </a:r>
          </a:p>
        </p:txBody>
      </p:sp>
      <p:grpSp>
        <p:nvGrpSpPr>
          <p:cNvPr id="165900" name="Group 12"/>
          <p:cNvGrpSpPr>
            <a:grpSpLocks/>
          </p:cNvGrpSpPr>
          <p:nvPr/>
        </p:nvGrpSpPr>
        <p:grpSpPr bwMode="auto">
          <a:xfrm>
            <a:off x="3903908" y="4153756"/>
            <a:ext cx="2879725" cy="2397125"/>
            <a:chOff x="786" y="1837"/>
            <a:chExt cx="1814" cy="1510"/>
          </a:xfrm>
        </p:grpSpPr>
        <p:sp>
          <p:nvSpPr>
            <p:cNvPr id="165901" name="Rectangle 13"/>
            <p:cNvSpPr>
              <a:spLocks noChangeArrowheads="1"/>
            </p:cNvSpPr>
            <p:nvPr/>
          </p:nvSpPr>
          <p:spPr bwMode="auto">
            <a:xfrm>
              <a:off x="786" y="1837"/>
              <a:ext cx="1814" cy="1510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65902" name="Group 14"/>
            <p:cNvGrpSpPr>
              <a:grpSpLocks/>
            </p:cNvGrpSpPr>
            <p:nvPr/>
          </p:nvGrpSpPr>
          <p:grpSpPr bwMode="auto">
            <a:xfrm>
              <a:off x="919" y="1941"/>
              <a:ext cx="1604" cy="1291"/>
              <a:chOff x="282" y="2555"/>
              <a:chExt cx="1863" cy="1520"/>
            </a:xfrm>
          </p:grpSpPr>
          <p:pic>
            <p:nvPicPr>
              <p:cNvPr id="165903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" y="2555"/>
                <a:ext cx="1704" cy="1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5904" name="Rectangle 16"/>
              <p:cNvSpPr>
                <a:spLocks noChangeArrowheads="1"/>
              </p:cNvSpPr>
              <p:nvPr/>
            </p:nvSpPr>
            <p:spPr bwMode="auto">
              <a:xfrm>
                <a:off x="1439" y="3028"/>
                <a:ext cx="706" cy="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mtClean="0">
                    <a:solidFill>
                      <a:srgbClr val="FF0000"/>
                    </a:solidFill>
                  </a:rPr>
                  <a:t>graphene</a:t>
                </a:r>
              </a:p>
            </p:txBody>
          </p:sp>
          <p:sp>
            <p:nvSpPr>
              <p:cNvPr id="165905" name="Rectangle 17"/>
              <p:cNvSpPr>
                <a:spLocks noChangeArrowheads="1"/>
              </p:cNvSpPr>
              <p:nvPr/>
            </p:nvSpPr>
            <p:spPr bwMode="auto">
              <a:xfrm>
                <a:off x="807" y="2834"/>
                <a:ext cx="604" cy="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mtClean="0">
                    <a:solidFill>
                      <a:srgbClr val="000000"/>
                    </a:solidFill>
                  </a:rPr>
                  <a:t>graphite</a:t>
                </a:r>
              </a:p>
            </p:txBody>
          </p:sp>
        </p:grpSp>
      </p:grpSp>
      <p:grpSp>
        <p:nvGrpSpPr>
          <p:cNvPr id="18" name="Group 58"/>
          <p:cNvGrpSpPr>
            <a:grpSpLocks/>
          </p:cNvGrpSpPr>
          <p:nvPr/>
        </p:nvGrpSpPr>
        <p:grpSpPr bwMode="auto">
          <a:xfrm>
            <a:off x="6910754" y="4140586"/>
            <a:ext cx="2071363" cy="2620699"/>
            <a:chOff x="4300" y="248"/>
            <a:chExt cx="1310" cy="1641"/>
          </a:xfrm>
        </p:grpSpPr>
        <p:pic>
          <p:nvPicPr>
            <p:cNvPr id="19" name="Picture 5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" y="1764"/>
              <a:ext cx="357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" y="248"/>
              <a:ext cx="1310" cy="1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76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7" grpId="0" animBg="1"/>
      <p:bldP spid="165898" grpId="0" animBg="1"/>
      <p:bldP spid="1658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195263"/>
            <a:ext cx="8359775" cy="719137"/>
          </a:xfrm>
        </p:spPr>
        <p:txBody>
          <a:bodyPr/>
          <a:lstStyle/>
          <a:p>
            <a:r>
              <a:rPr lang="en-US" altLang="ja-JP"/>
              <a:t>Surface Morphology Across t</a:t>
            </a:r>
            <a:r>
              <a:rPr lang="en-US" altLang="ja-JP" baseline="-25000"/>
              <a:t>c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263650"/>
            <a:ext cx="652462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577975"/>
            <a:ext cx="82708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585913" y="1246188"/>
            <a:ext cx="138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3-nm Film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4137025" y="1254125"/>
            <a:ext cx="138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5-nm Film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6791325" y="1257300"/>
            <a:ext cx="138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8-nm Film</a:t>
            </a:r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5695950" y="6481763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Taskin, Ando </a:t>
            </a:r>
            <a:r>
              <a:rPr lang="en-US" altLang="ja-JP" i="1"/>
              <a:t>et al</a:t>
            </a:r>
            <a:r>
              <a:rPr lang="en-US" altLang="ja-JP"/>
              <a:t>., PRL (2012)</a:t>
            </a:r>
          </a:p>
        </p:txBody>
      </p:sp>
    </p:spTree>
    <p:extLst>
      <p:ext uri="{BB962C8B-B14F-4D97-AF65-F5344CB8AC3E}">
        <p14:creationId xmlns:p14="http://schemas.microsoft.com/office/powerpoint/2010/main" val="11608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195263"/>
            <a:ext cx="8359775" cy="719137"/>
          </a:xfrm>
        </p:spPr>
        <p:txBody>
          <a:bodyPr/>
          <a:lstStyle/>
          <a:p>
            <a:r>
              <a:rPr lang="en-US" altLang="ja-JP"/>
              <a:t>Topological Protection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465138" y="1011238"/>
            <a:ext cx="564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smtClean="0">
                <a:solidFill>
                  <a:srgbClr val="000000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Hybridization of top and bottom surfaces</a:t>
            </a:r>
          </a:p>
        </p:txBody>
      </p:sp>
      <p:grpSp>
        <p:nvGrpSpPr>
          <p:cNvPr id="168964" name="Group 4"/>
          <p:cNvGrpSpPr>
            <a:grpSpLocks/>
          </p:cNvGrpSpPr>
          <p:nvPr/>
        </p:nvGrpSpPr>
        <p:grpSpPr bwMode="auto">
          <a:xfrm>
            <a:off x="2806700" y="1541463"/>
            <a:ext cx="3248025" cy="1162050"/>
            <a:chOff x="1768" y="971"/>
            <a:chExt cx="2046" cy="732"/>
          </a:xfrm>
        </p:grpSpPr>
        <p:sp>
          <p:nvSpPr>
            <p:cNvPr id="168965" name="AutoShape 5"/>
            <p:cNvSpPr>
              <a:spLocks noChangeArrowheads="1"/>
            </p:cNvSpPr>
            <p:nvPr/>
          </p:nvSpPr>
          <p:spPr bwMode="auto">
            <a:xfrm rot="-1823596">
              <a:off x="1768" y="1463"/>
              <a:ext cx="400" cy="240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583" y="1488"/>
              <a:ext cx="10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Bottom surface</a:t>
              </a: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187" y="1119"/>
              <a:ext cx="1627" cy="41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68" name="Line 8"/>
            <p:cNvSpPr>
              <a:spLocks noChangeShapeType="1"/>
            </p:cNvSpPr>
            <p:nvPr/>
          </p:nvSpPr>
          <p:spPr bwMode="auto">
            <a:xfrm>
              <a:off x="2460" y="1146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 flipH="1">
              <a:off x="2459" y="1139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2538" y="1130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1" name="Line 11"/>
            <p:cNvSpPr>
              <a:spLocks noChangeShapeType="1"/>
            </p:cNvSpPr>
            <p:nvPr/>
          </p:nvSpPr>
          <p:spPr bwMode="auto">
            <a:xfrm>
              <a:off x="2781" y="1143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2443" y="1153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3" name="Line 13"/>
            <p:cNvSpPr>
              <a:spLocks noChangeShapeType="1"/>
            </p:cNvSpPr>
            <p:nvPr/>
          </p:nvSpPr>
          <p:spPr bwMode="auto">
            <a:xfrm flipH="1">
              <a:off x="2476" y="1147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4" name="Line 14"/>
            <p:cNvSpPr>
              <a:spLocks noChangeShapeType="1"/>
            </p:cNvSpPr>
            <p:nvPr/>
          </p:nvSpPr>
          <p:spPr bwMode="auto">
            <a:xfrm>
              <a:off x="2738" y="1127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5" name="Line 15"/>
            <p:cNvSpPr>
              <a:spLocks noChangeShapeType="1"/>
            </p:cNvSpPr>
            <p:nvPr/>
          </p:nvSpPr>
          <p:spPr bwMode="auto">
            <a:xfrm>
              <a:off x="2489" y="1136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6" name="Line 16"/>
            <p:cNvSpPr>
              <a:spLocks noChangeShapeType="1"/>
            </p:cNvSpPr>
            <p:nvPr/>
          </p:nvSpPr>
          <p:spPr bwMode="auto">
            <a:xfrm>
              <a:off x="3122" y="1204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7" name="Line 17"/>
            <p:cNvSpPr>
              <a:spLocks noChangeShapeType="1"/>
            </p:cNvSpPr>
            <p:nvPr/>
          </p:nvSpPr>
          <p:spPr bwMode="auto">
            <a:xfrm>
              <a:off x="3130" y="1282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130" y="1458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79" name="Line 19"/>
            <p:cNvSpPr>
              <a:spLocks noChangeShapeType="1"/>
            </p:cNvSpPr>
            <p:nvPr/>
          </p:nvSpPr>
          <p:spPr bwMode="auto">
            <a:xfrm>
              <a:off x="3132" y="1375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0" name="Rectangle 20"/>
            <p:cNvSpPr>
              <a:spLocks noChangeArrowheads="1"/>
            </p:cNvSpPr>
            <p:nvPr/>
          </p:nvSpPr>
          <p:spPr bwMode="auto">
            <a:xfrm>
              <a:off x="2637" y="971"/>
              <a:ext cx="84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Top surface</a:t>
              </a:r>
            </a:p>
          </p:txBody>
        </p:sp>
      </p:grpSp>
      <p:grpSp>
        <p:nvGrpSpPr>
          <p:cNvPr id="168981" name="Group 21"/>
          <p:cNvGrpSpPr>
            <a:grpSpLocks/>
          </p:cNvGrpSpPr>
          <p:nvPr/>
        </p:nvGrpSpPr>
        <p:grpSpPr bwMode="auto">
          <a:xfrm>
            <a:off x="760413" y="1549400"/>
            <a:ext cx="1990725" cy="2535238"/>
            <a:chOff x="362" y="2606"/>
            <a:chExt cx="1254" cy="1597"/>
          </a:xfrm>
        </p:grpSpPr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62" y="2759"/>
              <a:ext cx="1254" cy="130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3" name="Line 23"/>
            <p:cNvSpPr>
              <a:spLocks noChangeShapeType="1"/>
            </p:cNvSpPr>
            <p:nvPr/>
          </p:nvSpPr>
          <p:spPr bwMode="auto">
            <a:xfrm>
              <a:off x="470" y="2786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4" name="Line 24"/>
            <p:cNvSpPr>
              <a:spLocks noChangeShapeType="1"/>
            </p:cNvSpPr>
            <p:nvPr/>
          </p:nvSpPr>
          <p:spPr bwMode="auto">
            <a:xfrm flipH="1">
              <a:off x="459" y="2779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5" name="Line 25"/>
            <p:cNvSpPr>
              <a:spLocks noChangeShapeType="1"/>
            </p:cNvSpPr>
            <p:nvPr/>
          </p:nvSpPr>
          <p:spPr bwMode="auto">
            <a:xfrm>
              <a:off x="548" y="2770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756" y="2798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7" name="Line 27"/>
            <p:cNvSpPr>
              <a:spLocks noChangeShapeType="1"/>
            </p:cNvSpPr>
            <p:nvPr/>
          </p:nvSpPr>
          <p:spPr bwMode="auto">
            <a:xfrm>
              <a:off x="1185" y="3674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8" name="Line 28"/>
            <p:cNvSpPr>
              <a:spLocks noChangeShapeType="1"/>
            </p:cNvSpPr>
            <p:nvPr/>
          </p:nvSpPr>
          <p:spPr bwMode="auto">
            <a:xfrm flipH="1">
              <a:off x="1174" y="3667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89" name="Line 29"/>
            <p:cNvSpPr>
              <a:spLocks noChangeShapeType="1"/>
            </p:cNvSpPr>
            <p:nvPr/>
          </p:nvSpPr>
          <p:spPr bwMode="auto">
            <a:xfrm>
              <a:off x="1439" y="3658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90" name="Line 30"/>
            <p:cNvSpPr>
              <a:spLocks noChangeShapeType="1"/>
            </p:cNvSpPr>
            <p:nvPr/>
          </p:nvSpPr>
          <p:spPr bwMode="auto">
            <a:xfrm>
              <a:off x="1250" y="3684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91" name="Line 31"/>
            <p:cNvSpPr>
              <a:spLocks noChangeShapeType="1"/>
            </p:cNvSpPr>
            <p:nvPr/>
          </p:nvSpPr>
          <p:spPr bwMode="auto">
            <a:xfrm>
              <a:off x="976" y="2814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92" name="Line 32"/>
            <p:cNvSpPr>
              <a:spLocks noChangeShapeType="1"/>
            </p:cNvSpPr>
            <p:nvPr/>
          </p:nvSpPr>
          <p:spPr bwMode="auto">
            <a:xfrm>
              <a:off x="964" y="2877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93" name="Line 33"/>
            <p:cNvSpPr>
              <a:spLocks noChangeShapeType="1"/>
            </p:cNvSpPr>
            <p:nvPr/>
          </p:nvSpPr>
          <p:spPr bwMode="auto">
            <a:xfrm>
              <a:off x="432" y="4001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94" name="Line 34"/>
            <p:cNvSpPr>
              <a:spLocks noChangeShapeType="1"/>
            </p:cNvSpPr>
            <p:nvPr/>
          </p:nvSpPr>
          <p:spPr bwMode="auto">
            <a:xfrm>
              <a:off x="416" y="3939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995" name="Rectangle 35"/>
            <p:cNvSpPr>
              <a:spLocks noChangeArrowheads="1"/>
            </p:cNvSpPr>
            <p:nvPr/>
          </p:nvSpPr>
          <p:spPr bwMode="auto">
            <a:xfrm>
              <a:off x="632" y="2606"/>
              <a:ext cx="84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Top surface</a:t>
              </a:r>
            </a:p>
          </p:txBody>
        </p:sp>
        <p:sp>
          <p:nvSpPr>
            <p:cNvPr id="168996" name="Rectangle 36"/>
            <p:cNvSpPr>
              <a:spLocks noChangeArrowheads="1"/>
            </p:cNvSpPr>
            <p:nvPr/>
          </p:nvSpPr>
          <p:spPr bwMode="auto">
            <a:xfrm>
              <a:off x="547" y="4011"/>
              <a:ext cx="10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Bottom surface</a:t>
              </a:r>
            </a:p>
          </p:txBody>
        </p:sp>
      </p:grpSp>
      <p:sp>
        <p:nvSpPr>
          <p:cNvPr id="168997" name="AutoShape 37"/>
          <p:cNvSpPr>
            <a:spLocks noChangeArrowheads="1"/>
          </p:cNvSpPr>
          <p:nvPr/>
        </p:nvSpPr>
        <p:spPr bwMode="auto">
          <a:xfrm flipV="1">
            <a:off x="4202113" y="2717800"/>
            <a:ext cx="474662" cy="628650"/>
          </a:xfrm>
          <a:custGeom>
            <a:avLst/>
            <a:gdLst>
              <a:gd name="G0" fmla="+- 13870 0 0"/>
              <a:gd name="G1" fmla="+- 3698 0 0"/>
              <a:gd name="G2" fmla="+- 12158 0 3698"/>
              <a:gd name="G3" fmla="+- G2 0 3698"/>
              <a:gd name="G4" fmla="*/ G3 32768 32059"/>
              <a:gd name="G5" fmla="*/ G4 1 2"/>
              <a:gd name="G6" fmla="+- 21600 0 13870"/>
              <a:gd name="G7" fmla="*/ G6 3698 6079"/>
              <a:gd name="G8" fmla="+- G7 13870 0"/>
              <a:gd name="T0" fmla="*/ 13870 w 21600"/>
              <a:gd name="T1" fmla="*/ 0 h 21600"/>
              <a:gd name="T2" fmla="*/ 13870 w 21600"/>
              <a:gd name="T3" fmla="*/ 12158 h 21600"/>
              <a:gd name="T4" fmla="*/ 2434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3870" y="0"/>
                </a:lnTo>
                <a:lnTo>
                  <a:pt x="13870" y="3698"/>
                </a:lnTo>
                <a:lnTo>
                  <a:pt x="12427" y="3698"/>
                </a:lnTo>
                <a:cubicBezTo>
                  <a:pt x="5564" y="3698"/>
                  <a:pt x="0" y="7486"/>
                  <a:pt x="0" y="12158"/>
                </a:cubicBezTo>
                <a:lnTo>
                  <a:pt x="0" y="21600"/>
                </a:lnTo>
                <a:lnTo>
                  <a:pt x="4867" y="21600"/>
                </a:lnTo>
                <a:lnTo>
                  <a:pt x="4867" y="12158"/>
                </a:lnTo>
                <a:cubicBezTo>
                  <a:pt x="4867" y="10116"/>
                  <a:pt x="8252" y="8460"/>
                  <a:pt x="12427" y="8460"/>
                </a:cubicBezTo>
                <a:lnTo>
                  <a:pt x="13870" y="8460"/>
                </a:lnTo>
                <a:lnTo>
                  <a:pt x="13870" y="12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grpSp>
        <p:nvGrpSpPr>
          <p:cNvPr id="168998" name="Group 38"/>
          <p:cNvGrpSpPr>
            <a:grpSpLocks/>
          </p:cNvGrpSpPr>
          <p:nvPr/>
        </p:nvGrpSpPr>
        <p:grpSpPr bwMode="auto">
          <a:xfrm>
            <a:off x="4752975" y="2940050"/>
            <a:ext cx="2582863" cy="652463"/>
            <a:chOff x="3232" y="3432"/>
            <a:chExt cx="1627" cy="411"/>
          </a:xfrm>
        </p:grpSpPr>
        <p:sp>
          <p:nvSpPr>
            <p:cNvPr id="168999" name="Rectangle 39"/>
            <p:cNvSpPr>
              <a:spLocks noChangeArrowheads="1"/>
            </p:cNvSpPr>
            <p:nvPr/>
          </p:nvSpPr>
          <p:spPr bwMode="auto">
            <a:xfrm>
              <a:off x="3232" y="3432"/>
              <a:ext cx="1627" cy="41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0" name="Line 40"/>
            <p:cNvSpPr>
              <a:spLocks noChangeShapeType="1"/>
            </p:cNvSpPr>
            <p:nvPr/>
          </p:nvSpPr>
          <p:spPr bwMode="auto">
            <a:xfrm>
              <a:off x="3529" y="3653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1" name="Line 41"/>
            <p:cNvSpPr>
              <a:spLocks noChangeShapeType="1"/>
            </p:cNvSpPr>
            <p:nvPr/>
          </p:nvSpPr>
          <p:spPr bwMode="auto">
            <a:xfrm>
              <a:off x="3805" y="3473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2" name="Line 42"/>
            <p:cNvSpPr>
              <a:spLocks noChangeShapeType="1"/>
            </p:cNvSpPr>
            <p:nvPr/>
          </p:nvSpPr>
          <p:spPr bwMode="auto">
            <a:xfrm>
              <a:off x="3734" y="3445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3" name="Line 43"/>
            <p:cNvSpPr>
              <a:spLocks noChangeShapeType="1"/>
            </p:cNvSpPr>
            <p:nvPr/>
          </p:nvSpPr>
          <p:spPr bwMode="auto">
            <a:xfrm>
              <a:off x="3602" y="3683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4" name="Line 44"/>
            <p:cNvSpPr>
              <a:spLocks noChangeShapeType="1"/>
            </p:cNvSpPr>
            <p:nvPr/>
          </p:nvSpPr>
          <p:spPr bwMode="auto">
            <a:xfrm>
              <a:off x="4182" y="3517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5" name="Line 45"/>
            <p:cNvSpPr>
              <a:spLocks noChangeShapeType="1"/>
            </p:cNvSpPr>
            <p:nvPr/>
          </p:nvSpPr>
          <p:spPr bwMode="auto">
            <a:xfrm>
              <a:off x="4190" y="3595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6" name="Line 46"/>
            <p:cNvSpPr>
              <a:spLocks noChangeShapeType="1"/>
            </p:cNvSpPr>
            <p:nvPr/>
          </p:nvSpPr>
          <p:spPr bwMode="auto">
            <a:xfrm>
              <a:off x="4180" y="3771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7" name="Line 47"/>
            <p:cNvSpPr>
              <a:spLocks noChangeShapeType="1"/>
            </p:cNvSpPr>
            <p:nvPr/>
          </p:nvSpPr>
          <p:spPr bwMode="auto">
            <a:xfrm>
              <a:off x="4177" y="3688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8" name="Freeform 48"/>
            <p:cNvSpPr>
              <a:spLocks/>
            </p:cNvSpPr>
            <p:nvPr/>
          </p:nvSpPr>
          <p:spPr bwMode="auto">
            <a:xfrm>
              <a:off x="3466" y="3437"/>
              <a:ext cx="386" cy="156"/>
            </a:xfrm>
            <a:custGeom>
              <a:avLst/>
              <a:gdLst>
                <a:gd name="T0" fmla="*/ 0 w 386"/>
                <a:gd name="T1" fmla="*/ 0 h 156"/>
                <a:gd name="T2" fmla="*/ 144 w 386"/>
                <a:gd name="T3" fmla="*/ 132 h 156"/>
                <a:gd name="T4" fmla="*/ 248 w 386"/>
                <a:gd name="T5" fmla="*/ 134 h 156"/>
                <a:gd name="T6" fmla="*/ 386 w 386"/>
                <a:gd name="T7" fmla="*/ 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56">
                  <a:moveTo>
                    <a:pt x="0" y="0"/>
                  </a:moveTo>
                  <a:cubicBezTo>
                    <a:pt x="24" y="22"/>
                    <a:pt x="103" y="110"/>
                    <a:pt x="144" y="132"/>
                  </a:cubicBezTo>
                  <a:cubicBezTo>
                    <a:pt x="185" y="154"/>
                    <a:pt x="208" y="156"/>
                    <a:pt x="248" y="134"/>
                  </a:cubicBezTo>
                  <a:cubicBezTo>
                    <a:pt x="288" y="112"/>
                    <a:pt x="357" y="29"/>
                    <a:pt x="386" y="2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09" name="Freeform 49"/>
            <p:cNvSpPr>
              <a:spLocks/>
            </p:cNvSpPr>
            <p:nvPr/>
          </p:nvSpPr>
          <p:spPr bwMode="auto">
            <a:xfrm>
              <a:off x="3464" y="3457"/>
              <a:ext cx="394" cy="154"/>
            </a:xfrm>
            <a:custGeom>
              <a:avLst/>
              <a:gdLst>
                <a:gd name="T0" fmla="*/ 0 w 394"/>
                <a:gd name="T1" fmla="*/ 0 h 154"/>
                <a:gd name="T2" fmla="*/ 145 w 394"/>
                <a:gd name="T3" fmla="*/ 131 h 154"/>
                <a:gd name="T4" fmla="*/ 249 w 394"/>
                <a:gd name="T5" fmla="*/ 133 h 154"/>
                <a:gd name="T6" fmla="*/ 394 w 394"/>
                <a:gd name="T7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154">
                  <a:moveTo>
                    <a:pt x="0" y="0"/>
                  </a:moveTo>
                  <a:cubicBezTo>
                    <a:pt x="24" y="22"/>
                    <a:pt x="104" y="109"/>
                    <a:pt x="145" y="131"/>
                  </a:cubicBezTo>
                  <a:cubicBezTo>
                    <a:pt x="186" y="153"/>
                    <a:pt x="208" y="154"/>
                    <a:pt x="249" y="133"/>
                  </a:cubicBezTo>
                  <a:cubicBezTo>
                    <a:pt x="290" y="112"/>
                    <a:pt x="364" y="29"/>
                    <a:pt x="394" y="2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10" name="Freeform 50"/>
            <p:cNvSpPr>
              <a:spLocks/>
            </p:cNvSpPr>
            <p:nvPr/>
          </p:nvSpPr>
          <p:spPr bwMode="auto">
            <a:xfrm flipV="1">
              <a:off x="3483" y="3684"/>
              <a:ext cx="386" cy="156"/>
            </a:xfrm>
            <a:custGeom>
              <a:avLst/>
              <a:gdLst>
                <a:gd name="T0" fmla="*/ 0 w 386"/>
                <a:gd name="T1" fmla="*/ 0 h 156"/>
                <a:gd name="T2" fmla="*/ 144 w 386"/>
                <a:gd name="T3" fmla="*/ 132 h 156"/>
                <a:gd name="T4" fmla="*/ 248 w 386"/>
                <a:gd name="T5" fmla="*/ 134 h 156"/>
                <a:gd name="T6" fmla="*/ 386 w 386"/>
                <a:gd name="T7" fmla="*/ 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56">
                  <a:moveTo>
                    <a:pt x="0" y="0"/>
                  </a:moveTo>
                  <a:cubicBezTo>
                    <a:pt x="24" y="22"/>
                    <a:pt x="103" y="110"/>
                    <a:pt x="144" y="132"/>
                  </a:cubicBezTo>
                  <a:cubicBezTo>
                    <a:pt x="185" y="154"/>
                    <a:pt x="208" y="156"/>
                    <a:pt x="248" y="134"/>
                  </a:cubicBezTo>
                  <a:cubicBezTo>
                    <a:pt x="288" y="112"/>
                    <a:pt x="357" y="29"/>
                    <a:pt x="386" y="2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11" name="Freeform 51"/>
            <p:cNvSpPr>
              <a:spLocks/>
            </p:cNvSpPr>
            <p:nvPr/>
          </p:nvSpPr>
          <p:spPr bwMode="auto">
            <a:xfrm flipV="1">
              <a:off x="3481" y="3666"/>
              <a:ext cx="394" cy="154"/>
            </a:xfrm>
            <a:custGeom>
              <a:avLst/>
              <a:gdLst>
                <a:gd name="T0" fmla="*/ 0 w 394"/>
                <a:gd name="T1" fmla="*/ 0 h 154"/>
                <a:gd name="T2" fmla="*/ 145 w 394"/>
                <a:gd name="T3" fmla="*/ 131 h 154"/>
                <a:gd name="T4" fmla="*/ 249 w 394"/>
                <a:gd name="T5" fmla="*/ 133 h 154"/>
                <a:gd name="T6" fmla="*/ 394 w 394"/>
                <a:gd name="T7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154">
                  <a:moveTo>
                    <a:pt x="0" y="0"/>
                  </a:moveTo>
                  <a:cubicBezTo>
                    <a:pt x="24" y="22"/>
                    <a:pt x="104" y="109"/>
                    <a:pt x="145" y="131"/>
                  </a:cubicBezTo>
                  <a:cubicBezTo>
                    <a:pt x="186" y="153"/>
                    <a:pt x="208" y="154"/>
                    <a:pt x="249" y="133"/>
                  </a:cubicBezTo>
                  <a:cubicBezTo>
                    <a:pt x="290" y="112"/>
                    <a:pt x="364" y="29"/>
                    <a:pt x="394" y="2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69012" name="Rectangle 52"/>
          <p:cNvSpPr>
            <a:spLocks noChangeArrowheads="1"/>
          </p:cNvSpPr>
          <p:nvPr/>
        </p:nvSpPr>
        <p:spPr bwMode="auto">
          <a:xfrm>
            <a:off x="3036888" y="2971800"/>
            <a:ext cx="1220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hybridize</a:t>
            </a:r>
          </a:p>
        </p:txBody>
      </p:sp>
      <p:sp>
        <p:nvSpPr>
          <p:cNvPr id="169013" name="Rectangle 53"/>
          <p:cNvSpPr>
            <a:spLocks noChangeArrowheads="1"/>
          </p:cNvSpPr>
          <p:nvPr/>
        </p:nvSpPr>
        <p:spPr bwMode="auto">
          <a:xfrm>
            <a:off x="3402013" y="3730625"/>
            <a:ext cx="47117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ja-JP" sz="2000" smtClean="0">
                <a:solidFill>
                  <a:srgbClr val="000000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Surface states become</a:t>
            </a:r>
            <a:r>
              <a:rPr lang="en-US" altLang="ja-JP" sz="2000" smtClean="0">
                <a:solidFill>
                  <a:srgbClr val="0000FF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 </a:t>
            </a:r>
            <a:r>
              <a:rPr lang="en-US" altLang="ja-JP" sz="2000" b="1" smtClean="0">
                <a:solidFill>
                  <a:srgbClr val="0000FF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degenerate</a:t>
            </a:r>
            <a:r>
              <a:rPr lang="en-US" altLang="ja-JP" sz="2000" i="1" smtClean="0">
                <a:solidFill>
                  <a:srgbClr val="0000FF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.</a:t>
            </a:r>
          </a:p>
        </p:txBody>
      </p:sp>
      <p:grpSp>
        <p:nvGrpSpPr>
          <p:cNvPr id="169014" name="Group 54"/>
          <p:cNvGrpSpPr>
            <a:grpSpLocks/>
          </p:cNvGrpSpPr>
          <p:nvPr/>
        </p:nvGrpSpPr>
        <p:grpSpPr bwMode="auto">
          <a:xfrm>
            <a:off x="5038725" y="2967038"/>
            <a:ext cx="1119188" cy="274637"/>
            <a:chOff x="3174" y="1869"/>
            <a:chExt cx="705" cy="173"/>
          </a:xfrm>
        </p:grpSpPr>
        <p:sp>
          <p:nvSpPr>
            <p:cNvPr id="169015" name="Line 55"/>
            <p:cNvSpPr>
              <a:spLocks noChangeShapeType="1"/>
            </p:cNvSpPr>
            <p:nvPr/>
          </p:nvSpPr>
          <p:spPr bwMode="auto">
            <a:xfrm>
              <a:off x="3174" y="1954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016" name="Rectangle 56"/>
            <p:cNvSpPr>
              <a:spLocks noChangeArrowheads="1"/>
            </p:cNvSpPr>
            <p:nvPr/>
          </p:nvSpPr>
          <p:spPr bwMode="auto">
            <a:xfrm>
              <a:off x="3660" y="1869"/>
              <a:ext cx="2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E</a:t>
              </a:r>
              <a:r>
                <a:rPr lang="en-US" altLang="ja-JP" sz="1200" b="1" baseline="-25000" smtClean="0">
                  <a:solidFill>
                    <a:srgbClr val="000000"/>
                  </a:solidFill>
                  <a:sym typeface="Symbol" panose="05050102010706020507" pitchFamily="18" charset="2"/>
                </a:rPr>
                <a:t>F</a:t>
              </a:r>
            </a:p>
          </p:txBody>
        </p:sp>
      </p:grpSp>
      <p:sp>
        <p:nvSpPr>
          <p:cNvPr id="169017" name="Rectangle 57"/>
          <p:cNvSpPr>
            <a:spLocks noChangeArrowheads="1"/>
          </p:cNvSpPr>
          <p:nvPr/>
        </p:nvSpPr>
        <p:spPr bwMode="auto">
          <a:xfrm>
            <a:off x="3245699" y="4090988"/>
            <a:ext cx="568617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ja-JP" sz="2400" b="1" dirty="0" smtClean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 No protection from backscattering.</a:t>
            </a:r>
          </a:p>
        </p:txBody>
      </p:sp>
      <p:pic>
        <p:nvPicPr>
          <p:cNvPr id="169018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711700"/>
            <a:ext cx="5818187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019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737100"/>
            <a:ext cx="217011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020" name="Rectangle 60"/>
          <p:cNvSpPr>
            <a:spLocks noChangeArrowheads="1"/>
          </p:cNvSpPr>
          <p:nvPr/>
        </p:nvSpPr>
        <p:spPr bwMode="auto">
          <a:xfrm>
            <a:off x="4860925" y="6545263"/>
            <a:ext cx="3633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smtClean="0">
                <a:solidFill>
                  <a:srgbClr val="000000"/>
                </a:solidFill>
              </a:rPr>
              <a:t>Y. Zhang, Q.K. Xue </a:t>
            </a:r>
            <a:r>
              <a:rPr lang="en-US" altLang="ja-JP" sz="1400" i="1" smtClean="0">
                <a:solidFill>
                  <a:srgbClr val="000000"/>
                </a:solidFill>
              </a:rPr>
              <a:t>et al</a:t>
            </a:r>
            <a:r>
              <a:rPr lang="en-US" altLang="ja-JP" sz="1400" smtClean="0">
                <a:solidFill>
                  <a:srgbClr val="000000"/>
                </a:solidFill>
              </a:rPr>
              <a:t>., Nat. Phys. (2010)</a:t>
            </a:r>
          </a:p>
        </p:txBody>
      </p:sp>
      <p:grpSp>
        <p:nvGrpSpPr>
          <p:cNvPr id="61" name="Group 24"/>
          <p:cNvGrpSpPr>
            <a:grpSpLocks/>
          </p:cNvGrpSpPr>
          <p:nvPr/>
        </p:nvGrpSpPr>
        <p:grpSpPr bwMode="auto">
          <a:xfrm>
            <a:off x="6650038" y="353845"/>
            <a:ext cx="2316162" cy="2033587"/>
            <a:chOff x="4108" y="590"/>
            <a:chExt cx="1459" cy="1281"/>
          </a:xfrm>
        </p:grpSpPr>
        <p:sp>
          <p:nvSpPr>
            <p:cNvPr id="62" name="Rectangle 25"/>
            <p:cNvSpPr>
              <a:spLocks noChangeArrowheads="1"/>
            </p:cNvSpPr>
            <p:nvPr/>
          </p:nvSpPr>
          <p:spPr bwMode="auto">
            <a:xfrm>
              <a:off x="4307" y="720"/>
              <a:ext cx="1176" cy="210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100000">
                  <a:srgbClr val="FF65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3" name="Rectangle 26"/>
            <p:cNvSpPr>
              <a:spLocks noChangeArrowheads="1"/>
            </p:cNvSpPr>
            <p:nvPr/>
          </p:nvSpPr>
          <p:spPr bwMode="auto">
            <a:xfrm>
              <a:off x="4313" y="1462"/>
              <a:ext cx="1176" cy="210"/>
            </a:xfrm>
            <a:prstGeom prst="rect">
              <a:avLst/>
            </a:prstGeom>
            <a:gradFill rotWithShape="1">
              <a:gsLst>
                <a:gs pos="0">
                  <a:srgbClr val="00CC99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" name="Line 27"/>
            <p:cNvSpPr>
              <a:spLocks noChangeShapeType="1"/>
            </p:cNvSpPr>
            <p:nvPr/>
          </p:nvSpPr>
          <p:spPr bwMode="auto">
            <a:xfrm>
              <a:off x="4310" y="1676"/>
              <a:ext cx="1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Line 28"/>
            <p:cNvSpPr>
              <a:spLocks noChangeShapeType="1"/>
            </p:cNvSpPr>
            <p:nvPr/>
          </p:nvSpPr>
          <p:spPr bwMode="auto">
            <a:xfrm>
              <a:off x="4310" y="590"/>
              <a:ext cx="0" cy="10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Text Box 29"/>
            <p:cNvSpPr txBox="1">
              <a:spLocks noChangeArrowheads="1"/>
            </p:cNvSpPr>
            <p:nvPr/>
          </p:nvSpPr>
          <p:spPr bwMode="auto">
            <a:xfrm>
              <a:off x="5395" y="1679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k</a:t>
              </a:r>
            </a:p>
          </p:txBody>
        </p:sp>
        <p:sp>
          <p:nvSpPr>
            <p:cNvPr id="67" name="Text Box 30"/>
            <p:cNvSpPr txBox="1">
              <a:spLocks noChangeArrowheads="1"/>
            </p:cNvSpPr>
            <p:nvPr/>
          </p:nvSpPr>
          <p:spPr bwMode="auto">
            <a:xfrm rot="-5400000">
              <a:off x="3969" y="1068"/>
              <a:ext cx="4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Energy</a:t>
              </a:r>
            </a:p>
          </p:txBody>
        </p:sp>
        <p:sp>
          <p:nvSpPr>
            <p:cNvPr id="68" name="Line 31"/>
            <p:cNvSpPr>
              <a:spLocks noChangeShapeType="1"/>
            </p:cNvSpPr>
            <p:nvPr/>
          </p:nvSpPr>
          <p:spPr bwMode="auto">
            <a:xfrm>
              <a:off x="4873" y="654"/>
              <a:ext cx="0" cy="10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Rectangle 32"/>
            <p:cNvSpPr>
              <a:spLocks noChangeArrowheads="1"/>
            </p:cNvSpPr>
            <p:nvPr/>
          </p:nvSpPr>
          <p:spPr bwMode="auto">
            <a:xfrm>
              <a:off x="4719" y="1660"/>
              <a:ext cx="32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k = 0</a:t>
              </a: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4433" y="915"/>
              <a:ext cx="876" cy="562"/>
            </a:xfrm>
            <a:custGeom>
              <a:avLst/>
              <a:gdLst>
                <a:gd name="T0" fmla="*/ 0 w 876"/>
                <a:gd name="T1" fmla="*/ 11 h 562"/>
                <a:gd name="T2" fmla="*/ 244 w 876"/>
                <a:gd name="T3" fmla="*/ 79 h 562"/>
                <a:gd name="T4" fmla="*/ 700 w 876"/>
                <a:gd name="T5" fmla="*/ 483 h 562"/>
                <a:gd name="T6" fmla="*/ 876 w 876"/>
                <a:gd name="T7" fmla="*/ 55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562">
                  <a:moveTo>
                    <a:pt x="0" y="11"/>
                  </a:moveTo>
                  <a:cubicBezTo>
                    <a:pt x="41" y="22"/>
                    <a:pt x="127" y="0"/>
                    <a:pt x="244" y="79"/>
                  </a:cubicBezTo>
                  <a:cubicBezTo>
                    <a:pt x="361" y="158"/>
                    <a:pt x="595" y="404"/>
                    <a:pt x="700" y="483"/>
                  </a:cubicBezTo>
                  <a:cubicBezTo>
                    <a:pt x="805" y="562"/>
                    <a:pt x="839" y="537"/>
                    <a:pt x="876" y="551"/>
                  </a:cubicBezTo>
                </a:path>
              </a:pathLst>
            </a:custGeom>
            <a:noFill/>
            <a:ln w="28575" cmpd="sng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 flipH="1">
              <a:off x="4441" y="915"/>
              <a:ext cx="876" cy="562"/>
            </a:xfrm>
            <a:custGeom>
              <a:avLst/>
              <a:gdLst>
                <a:gd name="T0" fmla="*/ 0 w 876"/>
                <a:gd name="T1" fmla="*/ 11 h 562"/>
                <a:gd name="T2" fmla="*/ 244 w 876"/>
                <a:gd name="T3" fmla="*/ 79 h 562"/>
                <a:gd name="T4" fmla="*/ 700 w 876"/>
                <a:gd name="T5" fmla="*/ 483 h 562"/>
                <a:gd name="T6" fmla="*/ 876 w 876"/>
                <a:gd name="T7" fmla="*/ 55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562">
                  <a:moveTo>
                    <a:pt x="0" y="11"/>
                  </a:moveTo>
                  <a:cubicBezTo>
                    <a:pt x="41" y="22"/>
                    <a:pt x="127" y="0"/>
                    <a:pt x="244" y="79"/>
                  </a:cubicBezTo>
                  <a:cubicBezTo>
                    <a:pt x="361" y="158"/>
                    <a:pt x="595" y="404"/>
                    <a:pt x="700" y="483"/>
                  </a:cubicBezTo>
                  <a:cubicBezTo>
                    <a:pt x="805" y="562"/>
                    <a:pt x="839" y="537"/>
                    <a:pt x="876" y="55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Line 35"/>
            <p:cNvSpPr>
              <a:spLocks noChangeShapeType="1"/>
            </p:cNvSpPr>
            <p:nvPr/>
          </p:nvSpPr>
          <p:spPr bwMode="auto">
            <a:xfrm rot="5400000">
              <a:off x="4909" y="1036"/>
              <a:ext cx="1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Line 36"/>
            <p:cNvSpPr>
              <a:spLocks noChangeShapeType="1"/>
            </p:cNvSpPr>
            <p:nvPr/>
          </p:nvSpPr>
          <p:spPr bwMode="auto">
            <a:xfrm rot="16200000" flipV="1">
              <a:off x="4663" y="1072"/>
              <a:ext cx="156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 type="triangl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Text Box 37"/>
            <p:cNvSpPr txBox="1">
              <a:spLocks noChangeArrowheads="1"/>
            </p:cNvSpPr>
            <p:nvPr/>
          </p:nvSpPr>
          <p:spPr bwMode="auto">
            <a:xfrm>
              <a:off x="4313" y="700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Bulk Conduction Band</a:t>
              </a:r>
            </a:p>
          </p:txBody>
        </p:sp>
        <p:sp>
          <p:nvSpPr>
            <p:cNvPr id="75" name="Text Box 38"/>
            <p:cNvSpPr txBox="1">
              <a:spLocks noChangeArrowheads="1"/>
            </p:cNvSpPr>
            <p:nvPr/>
          </p:nvSpPr>
          <p:spPr bwMode="auto">
            <a:xfrm>
              <a:off x="4353" y="1516"/>
              <a:ext cx="9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Bulk Valence Band</a:t>
              </a:r>
            </a:p>
          </p:txBody>
        </p:sp>
        <p:sp>
          <p:nvSpPr>
            <p:cNvPr id="76" name="Rectangle 39"/>
            <p:cNvSpPr>
              <a:spLocks noChangeArrowheads="1"/>
            </p:cNvSpPr>
            <p:nvPr/>
          </p:nvSpPr>
          <p:spPr bwMode="auto">
            <a:xfrm>
              <a:off x="4976" y="985"/>
              <a:ext cx="4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srgbClr val="FF0000"/>
                  </a:solidFill>
                </a:rPr>
                <a:t>up spin</a:t>
              </a:r>
            </a:p>
          </p:txBody>
        </p:sp>
        <p:sp>
          <p:nvSpPr>
            <p:cNvPr id="77" name="Rectangle 40"/>
            <p:cNvSpPr>
              <a:spLocks noChangeArrowheads="1"/>
            </p:cNvSpPr>
            <p:nvPr/>
          </p:nvSpPr>
          <p:spPr bwMode="auto">
            <a:xfrm>
              <a:off x="4397" y="992"/>
              <a:ext cx="344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200">
                  <a:solidFill>
                    <a:srgbClr val="000099"/>
                  </a:solidFill>
                </a:rPr>
                <a:t>down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1200">
                  <a:solidFill>
                    <a:srgbClr val="000099"/>
                  </a:solidFill>
                </a:rPr>
                <a:t>spin</a:t>
              </a:r>
            </a:p>
          </p:txBody>
        </p:sp>
        <p:sp>
          <p:nvSpPr>
            <p:cNvPr id="78" name="Line 41"/>
            <p:cNvSpPr>
              <a:spLocks noChangeShapeType="1"/>
            </p:cNvSpPr>
            <p:nvPr/>
          </p:nvSpPr>
          <p:spPr bwMode="auto">
            <a:xfrm>
              <a:off x="4903" y="1165"/>
              <a:ext cx="127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Rectangle 42"/>
            <p:cNvSpPr>
              <a:spLocks noChangeArrowheads="1"/>
            </p:cNvSpPr>
            <p:nvPr/>
          </p:nvSpPr>
          <p:spPr bwMode="auto">
            <a:xfrm>
              <a:off x="4978" y="1123"/>
              <a:ext cx="5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Dirac point</a:t>
              </a:r>
            </a:p>
          </p:txBody>
        </p:sp>
      </p:grpSp>
      <p:grpSp>
        <p:nvGrpSpPr>
          <p:cNvPr id="80" name="Group 56"/>
          <p:cNvGrpSpPr>
            <a:grpSpLocks/>
          </p:cNvGrpSpPr>
          <p:nvPr/>
        </p:nvGrpSpPr>
        <p:grpSpPr bwMode="auto">
          <a:xfrm>
            <a:off x="7094538" y="863432"/>
            <a:ext cx="2027237" cy="366713"/>
            <a:chOff x="4483" y="907"/>
            <a:chExt cx="1277" cy="231"/>
          </a:xfrm>
        </p:grpSpPr>
        <p:sp>
          <p:nvSpPr>
            <p:cNvPr id="81" name="Line 57"/>
            <p:cNvSpPr>
              <a:spLocks noChangeShapeType="1"/>
            </p:cNvSpPr>
            <p:nvPr/>
          </p:nvSpPr>
          <p:spPr bwMode="auto">
            <a:xfrm>
              <a:off x="4483" y="1020"/>
              <a:ext cx="1059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Rectangle 58"/>
            <p:cNvSpPr>
              <a:spLocks noChangeArrowheads="1"/>
            </p:cNvSpPr>
            <p:nvPr/>
          </p:nvSpPr>
          <p:spPr bwMode="auto">
            <a:xfrm>
              <a:off x="5489" y="907"/>
              <a:ext cx="2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6600"/>
                  </a:solidFill>
                </a:rPr>
                <a:t>E</a:t>
              </a:r>
              <a:r>
                <a:rPr lang="en-US" altLang="ja-JP" baseline="-25000">
                  <a:solidFill>
                    <a:srgbClr val="006600"/>
                  </a:solidFill>
                </a:rPr>
                <a:t>F</a:t>
              </a:r>
            </a:p>
          </p:txBody>
        </p:sp>
      </p:grpSp>
      <p:sp>
        <p:nvSpPr>
          <p:cNvPr id="83" name="Rectangle 59"/>
          <p:cNvSpPr>
            <a:spLocks noChangeArrowheads="1"/>
          </p:cNvSpPr>
          <p:nvPr/>
        </p:nvSpPr>
        <p:spPr bwMode="auto">
          <a:xfrm rot="21302485">
            <a:off x="6457380" y="1945119"/>
            <a:ext cx="2541587" cy="699986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2000" bIns="36000">
            <a:spAutoFit/>
          </a:bodyPr>
          <a:lstStyle/>
          <a:p>
            <a:pPr algn="ctr">
              <a:lnSpc>
                <a:spcPct val="80000"/>
              </a:lnSpc>
              <a:buClr>
                <a:srgbClr val="0000CC"/>
              </a:buClr>
              <a:buFont typeface="Wingdings" panose="05000000000000000000" pitchFamily="2" charset="2"/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Protection from</a:t>
            </a:r>
          </a:p>
          <a:p>
            <a:pPr algn="ctr">
              <a:lnSpc>
                <a:spcPct val="80000"/>
              </a:lnSpc>
              <a:buClr>
                <a:srgbClr val="0000CC"/>
              </a:buClr>
              <a:buFont typeface="Wingdings" panose="05000000000000000000" pitchFamily="2" charset="2"/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backscattering</a:t>
            </a:r>
            <a:endParaRPr lang="en-US" altLang="ja-JP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7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9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9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9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/>
      <p:bldP spid="168997" grpId="0" animBg="1"/>
      <p:bldP spid="169012" grpId="0"/>
      <p:bldP spid="169017" grpId="0"/>
      <p:bldP spid="169020" grpId="0"/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195263"/>
            <a:ext cx="8359775" cy="719137"/>
          </a:xfrm>
        </p:spPr>
        <p:txBody>
          <a:bodyPr/>
          <a:lstStyle/>
          <a:p>
            <a:r>
              <a:rPr lang="en-US" altLang="ja-JP"/>
              <a:t>Topological Protection</a:t>
            </a: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465138" y="1011238"/>
            <a:ext cx="564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smtClean="0">
                <a:solidFill>
                  <a:srgbClr val="000000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Hybridization of top and bottom surfaces</a:t>
            </a:r>
          </a:p>
        </p:txBody>
      </p:sp>
      <p:grpSp>
        <p:nvGrpSpPr>
          <p:cNvPr id="169988" name="Group 4"/>
          <p:cNvGrpSpPr>
            <a:grpSpLocks/>
          </p:cNvGrpSpPr>
          <p:nvPr/>
        </p:nvGrpSpPr>
        <p:grpSpPr bwMode="auto">
          <a:xfrm>
            <a:off x="2806700" y="1541463"/>
            <a:ext cx="3248025" cy="1162050"/>
            <a:chOff x="1768" y="971"/>
            <a:chExt cx="2046" cy="732"/>
          </a:xfrm>
        </p:grpSpPr>
        <p:sp>
          <p:nvSpPr>
            <p:cNvPr id="169989" name="AutoShape 5"/>
            <p:cNvSpPr>
              <a:spLocks noChangeArrowheads="1"/>
            </p:cNvSpPr>
            <p:nvPr/>
          </p:nvSpPr>
          <p:spPr bwMode="auto">
            <a:xfrm rot="-1823596">
              <a:off x="1768" y="1463"/>
              <a:ext cx="400" cy="240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0" name="Rectangle 6"/>
            <p:cNvSpPr>
              <a:spLocks noChangeArrowheads="1"/>
            </p:cNvSpPr>
            <p:nvPr/>
          </p:nvSpPr>
          <p:spPr bwMode="auto">
            <a:xfrm>
              <a:off x="2583" y="1488"/>
              <a:ext cx="10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Bottom surface</a:t>
              </a:r>
            </a:p>
          </p:txBody>
        </p:sp>
        <p:sp>
          <p:nvSpPr>
            <p:cNvPr id="169991" name="Rectangle 7"/>
            <p:cNvSpPr>
              <a:spLocks noChangeArrowheads="1"/>
            </p:cNvSpPr>
            <p:nvPr/>
          </p:nvSpPr>
          <p:spPr bwMode="auto">
            <a:xfrm>
              <a:off x="2187" y="1119"/>
              <a:ext cx="1627" cy="41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2" name="Line 8"/>
            <p:cNvSpPr>
              <a:spLocks noChangeShapeType="1"/>
            </p:cNvSpPr>
            <p:nvPr/>
          </p:nvSpPr>
          <p:spPr bwMode="auto">
            <a:xfrm>
              <a:off x="2460" y="1146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3" name="Line 9"/>
            <p:cNvSpPr>
              <a:spLocks noChangeShapeType="1"/>
            </p:cNvSpPr>
            <p:nvPr/>
          </p:nvSpPr>
          <p:spPr bwMode="auto">
            <a:xfrm flipH="1">
              <a:off x="2459" y="1139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4" name="Line 10"/>
            <p:cNvSpPr>
              <a:spLocks noChangeShapeType="1"/>
            </p:cNvSpPr>
            <p:nvPr/>
          </p:nvSpPr>
          <p:spPr bwMode="auto">
            <a:xfrm>
              <a:off x="2538" y="1130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5" name="Line 11"/>
            <p:cNvSpPr>
              <a:spLocks noChangeShapeType="1"/>
            </p:cNvSpPr>
            <p:nvPr/>
          </p:nvSpPr>
          <p:spPr bwMode="auto">
            <a:xfrm>
              <a:off x="2781" y="1143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6" name="Line 12"/>
            <p:cNvSpPr>
              <a:spLocks noChangeShapeType="1"/>
            </p:cNvSpPr>
            <p:nvPr/>
          </p:nvSpPr>
          <p:spPr bwMode="auto">
            <a:xfrm>
              <a:off x="2443" y="1153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7" name="Line 13"/>
            <p:cNvSpPr>
              <a:spLocks noChangeShapeType="1"/>
            </p:cNvSpPr>
            <p:nvPr/>
          </p:nvSpPr>
          <p:spPr bwMode="auto">
            <a:xfrm flipH="1">
              <a:off x="2476" y="1147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8" name="Line 14"/>
            <p:cNvSpPr>
              <a:spLocks noChangeShapeType="1"/>
            </p:cNvSpPr>
            <p:nvPr/>
          </p:nvSpPr>
          <p:spPr bwMode="auto">
            <a:xfrm>
              <a:off x="2738" y="1127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9999" name="Line 15"/>
            <p:cNvSpPr>
              <a:spLocks noChangeShapeType="1"/>
            </p:cNvSpPr>
            <p:nvPr/>
          </p:nvSpPr>
          <p:spPr bwMode="auto">
            <a:xfrm>
              <a:off x="2489" y="1136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0" name="Line 16"/>
            <p:cNvSpPr>
              <a:spLocks noChangeShapeType="1"/>
            </p:cNvSpPr>
            <p:nvPr/>
          </p:nvSpPr>
          <p:spPr bwMode="auto">
            <a:xfrm>
              <a:off x="3122" y="1204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1" name="Line 17"/>
            <p:cNvSpPr>
              <a:spLocks noChangeShapeType="1"/>
            </p:cNvSpPr>
            <p:nvPr/>
          </p:nvSpPr>
          <p:spPr bwMode="auto">
            <a:xfrm>
              <a:off x="3130" y="1282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2" name="Line 18"/>
            <p:cNvSpPr>
              <a:spLocks noChangeShapeType="1"/>
            </p:cNvSpPr>
            <p:nvPr/>
          </p:nvSpPr>
          <p:spPr bwMode="auto">
            <a:xfrm>
              <a:off x="3130" y="1458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3" name="Line 19"/>
            <p:cNvSpPr>
              <a:spLocks noChangeShapeType="1"/>
            </p:cNvSpPr>
            <p:nvPr/>
          </p:nvSpPr>
          <p:spPr bwMode="auto">
            <a:xfrm>
              <a:off x="3132" y="1375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4" name="Rectangle 20"/>
            <p:cNvSpPr>
              <a:spLocks noChangeArrowheads="1"/>
            </p:cNvSpPr>
            <p:nvPr/>
          </p:nvSpPr>
          <p:spPr bwMode="auto">
            <a:xfrm>
              <a:off x="2637" y="971"/>
              <a:ext cx="84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Top surface</a:t>
              </a:r>
            </a:p>
          </p:txBody>
        </p:sp>
      </p:grpSp>
      <p:grpSp>
        <p:nvGrpSpPr>
          <p:cNvPr id="170005" name="Group 21"/>
          <p:cNvGrpSpPr>
            <a:grpSpLocks/>
          </p:cNvGrpSpPr>
          <p:nvPr/>
        </p:nvGrpSpPr>
        <p:grpSpPr bwMode="auto">
          <a:xfrm>
            <a:off x="760413" y="1549400"/>
            <a:ext cx="1990725" cy="2535238"/>
            <a:chOff x="362" y="2606"/>
            <a:chExt cx="1254" cy="1597"/>
          </a:xfrm>
        </p:grpSpPr>
        <p:sp>
          <p:nvSpPr>
            <p:cNvPr id="170006" name="Rectangle 22"/>
            <p:cNvSpPr>
              <a:spLocks noChangeArrowheads="1"/>
            </p:cNvSpPr>
            <p:nvPr/>
          </p:nvSpPr>
          <p:spPr bwMode="auto">
            <a:xfrm>
              <a:off x="362" y="2759"/>
              <a:ext cx="1254" cy="130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7" name="Line 23"/>
            <p:cNvSpPr>
              <a:spLocks noChangeShapeType="1"/>
            </p:cNvSpPr>
            <p:nvPr/>
          </p:nvSpPr>
          <p:spPr bwMode="auto">
            <a:xfrm>
              <a:off x="470" y="2786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8" name="Line 24"/>
            <p:cNvSpPr>
              <a:spLocks noChangeShapeType="1"/>
            </p:cNvSpPr>
            <p:nvPr/>
          </p:nvSpPr>
          <p:spPr bwMode="auto">
            <a:xfrm flipH="1">
              <a:off x="459" y="2779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09" name="Line 25"/>
            <p:cNvSpPr>
              <a:spLocks noChangeShapeType="1"/>
            </p:cNvSpPr>
            <p:nvPr/>
          </p:nvSpPr>
          <p:spPr bwMode="auto">
            <a:xfrm>
              <a:off x="548" y="2770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0" name="Line 26"/>
            <p:cNvSpPr>
              <a:spLocks noChangeShapeType="1"/>
            </p:cNvSpPr>
            <p:nvPr/>
          </p:nvSpPr>
          <p:spPr bwMode="auto">
            <a:xfrm>
              <a:off x="756" y="2798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1" name="Line 27"/>
            <p:cNvSpPr>
              <a:spLocks noChangeShapeType="1"/>
            </p:cNvSpPr>
            <p:nvPr/>
          </p:nvSpPr>
          <p:spPr bwMode="auto">
            <a:xfrm>
              <a:off x="1185" y="3674"/>
              <a:ext cx="357" cy="3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2" name="Line 28"/>
            <p:cNvSpPr>
              <a:spLocks noChangeShapeType="1"/>
            </p:cNvSpPr>
            <p:nvPr/>
          </p:nvSpPr>
          <p:spPr bwMode="auto">
            <a:xfrm flipH="1">
              <a:off x="1174" y="3667"/>
              <a:ext cx="357" cy="35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3" name="Line 29"/>
            <p:cNvSpPr>
              <a:spLocks noChangeShapeType="1"/>
            </p:cNvSpPr>
            <p:nvPr/>
          </p:nvSpPr>
          <p:spPr bwMode="auto">
            <a:xfrm>
              <a:off x="1439" y="3658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4" name="Line 30"/>
            <p:cNvSpPr>
              <a:spLocks noChangeShapeType="1"/>
            </p:cNvSpPr>
            <p:nvPr/>
          </p:nvSpPr>
          <p:spPr bwMode="auto">
            <a:xfrm>
              <a:off x="1250" y="3684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5" name="Line 31"/>
            <p:cNvSpPr>
              <a:spLocks noChangeShapeType="1"/>
            </p:cNvSpPr>
            <p:nvPr/>
          </p:nvSpPr>
          <p:spPr bwMode="auto">
            <a:xfrm>
              <a:off x="976" y="2814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6" name="Line 32"/>
            <p:cNvSpPr>
              <a:spLocks noChangeShapeType="1"/>
            </p:cNvSpPr>
            <p:nvPr/>
          </p:nvSpPr>
          <p:spPr bwMode="auto">
            <a:xfrm>
              <a:off x="964" y="2877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7" name="Line 33"/>
            <p:cNvSpPr>
              <a:spLocks noChangeShapeType="1"/>
            </p:cNvSpPr>
            <p:nvPr/>
          </p:nvSpPr>
          <p:spPr bwMode="auto">
            <a:xfrm>
              <a:off x="432" y="4001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8" name="Line 34"/>
            <p:cNvSpPr>
              <a:spLocks noChangeShapeType="1"/>
            </p:cNvSpPr>
            <p:nvPr/>
          </p:nvSpPr>
          <p:spPr bwMode="auto">
            <a:xfrm>
              <a:off x="416" y="3939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19" name="Rectangle 35"/>
            <p:cNvSpPr>
              <a:spLocks noChangeArrowheads="1"/>
            </p:cNvSpPr>
            <p:nvPr/>
          </p:nvSpPr>
          <p:spPr bwMode="auto">
            <a:xfrm>
              <a:off x="632" y="2606"/>
              <a:ext cx="84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Top surface</a:t>
              </a:r>
            </a:p>
          </p:txBody>
        </p:sp>
        <p:sp>
          <p:nvSpPr>
            <p:cNvPr id="170020" name="Rectangle 36"/>
            <p:cNvSpPr>
              <a:spLocks noChangeArrowheads="1"/>
            </p:cNvSpPr>
            <p:nvPr/>
          </p:nvSpPr>
          <p:spPr bwMode="auto">
            <a:xfrm>
              <a:off x="547" y="4011"/>
              <a:ext cx="10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Bottom surface</a:t>
              </a:r>
            </a:p>
          </p:txBody>
        </p:sp>
      </p:grpSp>
      <p:sp>
        <p:nvSpPr>
          <p:cNvPr id="170021" name="AutoShape 37"/>
          <p:cNvSpPr>
            <a:spLocks noChangeArrowheads="1"/>
          </p:cNvSpPr>
          <p:nvPr/>
        </p:nvSpPr>
        <p:spPr bwMode="auto">
          <a:xfrm flipV="1">
            <a:off x="4202113" y="2717800"/>
            <a:ext cx="474662" cy="628650"/>
          </a:xfrm>
          <a:custGeom>
            <a:avLst/>
            <a:gdLst>
              <a:gd name="G0" fmla="+- 13870 0 0"/>
              <a:gd name="G1" fmla="+- 3698 0 0"/>
              <a:gd name="G2" fmla="+- 12158 0 3698"/>
              <a:gd name="G3" fmla="+- G2 0 3698"/>
              <a:gd name="G4" fmla="*/ G3 32768 32059"/>
              <a:gd name="G5" fmla="*/ G4 1 2"/>
              <a:gd name="G6" fmla="+- 21600 0 13870"/>
              <a:gd name="G7" fmla="*/ G6 3698 6079"/>
              <a:gd name="G8" fmla="+- G7 13870 0"/>
              <a:gd name="T0" fmla="*/ 13870 w 21600"/>
              <a:gd name="T1" fmla="*/ 0 h 21600"/>
              <a:gd name="T2" fmla="*/ 13870 w 21600"/>
              <a:gd name="T3" fmla="*/ 12158 h 21600"/>
              <a:gd name="T4" fmla="*/ 2434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3870" y="0"/>
                </a:lnTo>
                <a:lnTo>
                  <a:pt x="13870" y="3698"/>
                </a:lnTo>
                <a:lnTo>
                  <a:pt x="12427" y="3698"/>
                </a:lnTo>
                <a:cubicBezTo>
                  <a:pt x="5564" y="3698"/>
                  <a:pt x="0" y="7486"/>
                  <a:pt x="0" y="12158"/>
                </a:cubicBezTo>
                <a:lnTo>
                  <a:pt x="0" y="21600"/>
                </a:lnTo>
                <a:lnTo>
                  <a:pt x="4867" y="21600"/>
                </a:lnTo>
                <a:lnTo>
                  <a:pt x="4867" y="12158"/>
                </a:lnTo>
                <a:cubicBezTo>
                  <a:pt x="4867" y="10116"/>
                  <a:pt x="8252" y="8460"/>
                  <a:pt x="12427" y="8460"/>
                </a:cubicBezTo>
                <a:lnTo>
                  <a:pt x="13870" y="8460"/>
                </a:lnTo>
                <a:lnTo>
                  <a:pt x="13870" y="12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grpSp>
        <p:nvGrpSpPr>
          <p:cNvPr id="170022" name="Group 38"/>
          <p:cNvGrpSpPr>
            <a:grpSpLocks/>
          </p:cNvGrpSpPr>
          <p:nvPr/>
        </p:nvGrpSpPr>
        <p:grpSpPr bwMode="auto">
          <a:xfrm>
            <a:off x="4752975" y="2940050"/>
            <a:ext cx="2582863" cy="652463"/>
            <a:chOff x="3232" y="3432"/>
            <a:chExt cx="1627" cy="411"/>
          </a:xfrm>
        </p:grpSpPr>
        <p:sp>
          <p:nvSpPr>
            <p:cNvPr id="170023" name="Rectangle 39"/>
            <p:cNvSpPr>
              <a:spLocks noChangeArrowheads="1"/>
            </p:cNvSpPr>
            <p:nvPr/>
          </p:nvSpPr>
          <p:spPr bwMode="auto">
            <a:xfrm>
              <a:off x="3232" y="3432"/>
              <a:ext cx="1627" cy="41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24" name="Line 40"/>
            <p:cNvSpPr>
              <a:spLocks noChangeShapeType="1"/>
            </p:cNvSpPr>
            <p:nvPr/>
          </p:nvSpPr>
          <p:spPr bwMode="auto">
            <a:xfrm>
              <a:off x="3529" y="3653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25" name="Line 41"/>
            <p:cNvSpPr>
              <a:spLocks noChangeShapeType="1"/>
            </p:cNvSpPr>
            <p:nvPr/>
          </p:nvSpPr>
          <p:spPr bwMode="auto">
            <a:xfrm>
              <a:off x="3805" y="3473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26" name="Line 42"/>
            <p:cNvSpPr>
              <a:spLocks noChangeShapeType="1"/>
            </p:cNvSpPr>
            <p:nvPr/>
          </p:nvSpPr>
          <p:spPr bwMode="auto">
            <a:xfrm>
              <a:off x="3734" y="3445"/>
              <a:ext cx="0" cy="15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27" name="Line 43"/>
            <p:cNvSpPr>
              <a:spLocks noChangeShapeType="1"/>
            </p:cNvSpPr>
            <p:nvPr/>
          </p:nvSpPr>
          <p:spPr bwMode="auto">
            <a:xfrm>
              <a:off x="3602" y="3683"/>
              <a:ext cx="0" cy="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28" name="Line 44"/>
            <p:cNvSpPr>
              <a:spLocks noChangeShapeType="1"/>
            </p:cNvSpPr>
            <p:nvPr/>
          </p:nvSpPr>
          <p:spPr bwMode="auto">
            <a:xfrm>
              <a:off x="4182" y="3517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29" name="Line 45"/>
            <p:cNvSpPr>
              <a:spLocks noChangeShapeType="1"/>
            </p:cNvSpPr>
            <p:nvPr/>
          </p:nvSpPr>
          <p:spPr bwMode="auto">
            <a:xfrm>
              <a:off x="4190" y="3595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30" name="Line 46"/>
            <p:cNvSpPr>
              <a:spLocks noChangeShapeType="1"/>
            </p:cNvSpPr>
            <p:nvPr/>
          </p:nvSpPr>
          <p:spPr bwMode="auto">
            <a:xfrm>
              <a:off x="4180" y="3771"/>
              <a:ext cx="5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31" name="Line 47"/>
            <p:cNvSpPr>
              <a:spLocks noChangeShapeType="1"/>
            </p:cNvSpPr>
            <p:nvPr/>
          </p:nvSpPr>
          <p:spPr bwMode="auto">
            <a:xfrm>
              <a:off x="4177" y="3688"/>
              <a:ext cx="5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32" name="Freeform 48"/>
            <p:cNvSpPr>
              <a:spLocks/>
            </p:cNvSpPr>
            <p:nvPr/>
          </p:nvSpPr>
          <p:spPr bwMode="auto">
            <a:xfrm>
              <a:off x="3466" y="3437"/>
              <a:ext cx="386" cy="156"/>
            </a:xfrm>
            <a:custGeom>
              <a:avLst/>
              <a:gdLst>
                <a:gd name="T0" fmla="*/ 0 w 386"/>
                <a:gd name="T1" fmla="*/ 0 h 156"/>
                <a:gd name="T2" fmla="*/ 144 w 386"/>
                <a:gd name="T3" fmla="*/ 132 h 156"/>
                <a:gd name="T4" fmla="*/ 248 w 386"/>
                <a:gd name="T5" fmla="*/ 134 h 156"/>
                <a:gd name="T6" fmla="*/ 386 w 386"/>
                <a:gd name="T7" fmla="*/ 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56">
                  <a:moveTo>
                    <a:pt x="0" y="0"/>
                  </a:moveTo>
                  <a:cubicBezTo>
                    <a:pt x="24" y="22"/>
                    <a:pt x="103" y="110"/>
                    <a:pt x="144" y="132"/>
                  </a:cubicBezTo>
                  <a:cubicBezTo>
                    <a:pt x="185" y="154"/>
                    <a:pt x="208" y="156"/>
                    <a:pt x="248" y="134"/>
                  </a:cubicBezTo>
                  <a:cubicBezTo>
                    <a:pt x="288" y="112"/>
                    <a:pt x="357" y="29"/>
                    <a:pt x="386" y="2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33" name="Freeform 49"/>
            <p:cNvSpPr>
              <a:spLocks/>
            </p:cNvSpPr>
            <p:nvPr/>
          </p:nvSpPr>
          <p:spPr bwMode="auto">
            <a:xfrm>
              <a:off x="3464" y="3457"/>
              <a:ext cx="394" cy="154"/>
            </a:xfrm>
            <a:custGeom>
              <a:avLst/>
              <a:gdLst>
                <a:gd name="T0" fmla="*/ 0 w 394"/>
                <a:gd name="T1" fmla="*/ 0 h 154"/>
                <a:gd name="T2" fmla="*/ 145 w 394"/>
                <a:gd name="T3" fmla="*/ 131 h 154"/>
                <a:gd name="T4" fmla="*/ 249 w 394"/>
                <a:gd name="T5" fmla="*/ 133 h 154"/>
                <a:gd name="T6" fmla="*/ 394 w 394"/>
                <a:gd name="T7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154">
                  <a:moveTo>
                    <a:pt x="0" y="0"/>
                  </a:moveTo>
                  <a:cubicBezTo>
                    <a:pt x="24" y="22"/>
                    <a:pt x="104" y="109"/>
                    <a:pt x="145" y="131"/>
                  </a:cubicBezTo>
                  <a:cubicBezTo>
                    <a:pt x="186" y="153"/>
                    <a:pt x="208" y="154"/>
                    <a:pt x="249" y="133"/>
                  </a:cubicBezTo>
                  <a:cubicBezTo>
                    <a:pt x="290" y="112"/>
                    <a:pt x="364" y="29"/>
                    <a:pt x="394" y="2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34" name="Freeform 50"/>
            <p:cNvSpPr>
              <a:spLocks/>
            </p:cNvSpPr>
            <p:nvPr/>
          </p:nvSpPr>
          <p:spPr bwMode="auto">
            <a:xfrm flipV="1">
              <a:off x="3483" y="3684"/>
              <a:ext cx="386" cy="156"/>
            </a:xfrm>
            <a:custGeom>
              <a:avLst/>
              <a:gdLst>
                <a:gd name="T0" fmla="*/ 0 w 386"/>
                <a:gd name="T1" fmla="*/ 0 h 156"/>
                <a:gd name="T2" fmla="*/ 144 w 386"/>
                <a:gd name="T3" fmla="*/ 132 h 156"/>
                <a:gd name="T4" fmla="*/ 248 w 386"/>
                <a:gd name="T5" fmla="*/ 134 h 156"/>
                <a:gd name="T6" fmla="*/ 386 w 386"/>
                <a:gd name="T7" fmla="*/ 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6" h="156">
                  <a:moveTo>
                    <a:pt x="0" y="0"/>
                  </a:moveTo>
                  <a:cubicBezTo>
                    <a:pt x="24" y="22"/>
                    <a:pt x="103" y="110"/>
                    <a:pt x="144" y="132"/>
                  </a:cubicBezTo>
                  <a:cubicBezTo>
                    <a:pt x="185" y="154"/>
                    <a:pt x="208" y="156"/>
                    <a:pt x="248" y="134"/>
                  </a:cubicBezTo>
                  <a:cubicBezTo>
                    <a:pt x="288" y="112"/>
                    <a:pt x="357" y="29"/>
                    <a:pt x="386" y="2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35" name="Freeform 51"/>
            <p:cNvSpPr>
              <a:spLocks/>
            </p:cNvSpPr>
            <p:nvPr/>
          </p:nvSpPr>
          <p:spPr bwMode="auto">
            <a:xfrm flipV="1">
              <a:off x="3481" y="3666"/>
              <a:ext cx="394" cy="154"/>
            </a:xfrm>
            <a:custGeom>
              <a:avLst/>
              <a:gdLst>
                <a:gd name="T0" fmla="*/ 0 w 394"/>
                <a:gd name="T1" fmla="*/ 0 h 154"/>
                <a:gd name="T2" fmla="*/ 145 w 394"/>
                <a:gd name="T3" fmla="*/ 131 h 154"/>
                <a:gd name="T4" fmla="*/ 249 w 394"/>
                <a:gd name="T5" fmla="*/ 133 h 154"/>
                <a:gd name="T6" fmla="*/ 394 w 394"/>
                <a:gd name="T7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4" h="154">
                  <a:moveTo>
                    <a:pt x="0" y="0"/>
                  </a:moveTo>
                  <a:cubicBezTo>
                    <a:pt x="24" y="22"/>
                    <a:pt x="104" y="109"/>
                    <a:pt x="145" y="131"/>
                  </a:cubicBezTo>
                  <a:cubicBezTo>
                    <a:pt x="186" y="153"/>
                    <a:pt x="208" y="154"/>
                    <a:pt x="249" y="133"/>
                  </a:cubicBezTo>
                  <a:cubicBezTo>
                    <a:pt x="290" y="112"/>
                    <a:pt x="364" y="29"/>
                    <a:pt x="394" y="2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0036" name="Rectangle 52"/>
          <p:cNvSpPr>
            <a:spLocks noChangeArrowheads="1"/>
          </p:cNvSpPr>
          <p:nvPr/>
        </p:nvSpPr>
        <p:spPr bwMode="auto">
          <a:xfrm>
            <a:off x="3036888" y="2971800"/>
            <a:ext cx="1220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1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hybridize</a:t>
            </a:r>
          </a:p>
        </p:txBody>
      </p:sp>
      <p:sp>
        <p:nvSpPr>
          <p:cNvPr id="170037" name="Rectangle 53"/>
          <p:cNvSpPr>
            <a:spLocks noChangeArrowheads="1"/>
          </p:cNvSpPr>
          <p:nvPr/>
        </p:nvSpPr>
        <p:spPr bwMode="auto">
          <a:xfrm>
            <a:off x="3402013" y="3730625"/>
            <a:ext cx="47117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ja-JP" sz="2000" smtClean="0">
                <a:solidFill>
                  <a:srgbClr val="000000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Surface states become</a:t>
            </a:r>
            <a:r>
              <a:rPr lang="en-US" altLang="ja-JP" sz="2000" smtClean="0">
                <a:solidFill>
                  <a:srgbClr val="0000FF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 </a:t>
            </a:r>
            <a:r>
              <a:rPr lang="en-US" altLang="ja-JP" sz="2000" b="1" smtClean="0">
                <a:solidFill>
                  <a:srgbClr val="0000FF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degenerate</a:t>
            </a:r>
            <a:r>
              <a:rPr lang="en-US" altLang="ja-JP" sz="2000" i="1" smtClean="0">
                <a:solidFill>
                  <a:srgbClr val="0000FF"/>
                </a:solidFill>
                <a:latin typeface="Arial Unicode MS" panose="020B0604020202020204" pitchFamily="50" charset="-128"/>
                <a:sym typeface="Symbol" panose="05050102010706020507" pitchFamily="18" charset="2"/>
              </a:rPr>
              <a:t>.</a:t>
            </a:r>
          </a:p>
        </p:txBody>
      </p:sp>
      <p:grpSp>
        <p:nvGrpSpPr>
          <p:cNvPr id="170038" name="Group 54"/>
          <p:cNvGrpSpPr>
            <a:grpSpLocks/>
          </p:cNvGrpSpPr>
          <p:nvPr/>
        </p:nvGrpSpPr>
        <p:grpSpPr bwMode="auto">
          <a:xfrm>
            <a:off x="5038725" y="2967038"/>
            <a:ext cx="1119188" cy="274637"/>
            <a:chOff x="3174" y="1869"/>
            <a:chExt cx="705" cy="173"/>
          </a:xfrm>
        </p:grpSpPr>
        <p:sp>
          <p:nvSpPr>
            <p:cNvPr id="170039" name="Line 55"/>
            <p:cNvSpPr>
              <a:spLocks noChangeShapeType="1"/>
            </p:cNvSpPr>
            <p:nvPr/>
          </p:nvSpPr>
          <p:spPr bwMode="auto">
            <a:xfrm>
              <a:off x="3174" y="1954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0040" name="Rectangle 56"/>
            <p:cNvSpPr>
              <a:spLocks noChangeArrowheads="1"/>
            </p:cNvSpPr>
            <p:nvPr/>
          </p:nvSpPr>
          <p:spPr bwMode="auto">
            <a:xfrm>
              <a:off x="3660" y="1869"/>
              <a:ext cx="2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smtClean="0">
                  <a:solidFill>
                    <a:srgbClr val="000000"/>
                  </a:solidFill>
                  <a:sym typeface="Symbol" panose="05050102010706020507" pitchFamily="18" charset="2"/>
                </a:rPr>
                <a:t>E</a:t>
              </a:r>
              <a:r>
                <a:rPr lang="en-US" altLang="ja-JP" sz="1200" b="1" baseline="-25000" smtClean="0">
                  <a:solidFill>
                    <a:srgbClr val="000000"/>
                  </a:solidFill>
                  <a:sym typeface="Symbol" panose="05050102010706020507" pitchFamily="18" charset="2"/>
                </a:rPr>
                <a:t>F</a:t>
              </a:r>
            </a:p>
          </p:txBody>
        </p:sp>
      </p:grpSp>
      <p:grpSp>
        <p:nvGrpSpPr>
          <p:cNvPr id="170042" name="Group 58"/>
          <p:cNvGrpSpPr>
            <a:grpSpLocks/>
          </p:cNvGrpSpPr>
          <p:nvPr/>
        </p:nvGrpSpPr>
        <p:grpSpPr bwMode="auto">
          <a:xfrm>
            <a:off x="1120775" y="4354513"/>
            <a:ext cx="1851025" cy="2351087"/>
            <a:chOff x="4300" y="248"/>
            <a:chExt cx="1310" cy="1641"/>
          </a:xfrm>
        </p:grpSpPr>
        <p:pic>
          <p:nvPicPr>
            <p:cNvPr id="170043" name="Picture 5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" y="1764"/>
              <a:ext cx="357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0044" name="Picture 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" y="248"/>
              <a:ext cx="1310" cy="1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0045" name="Rectangle 61"/>
          <p:cNvSpPr>
            <a:spLocks noChangeArrowheads="1"/>
          </p:cNvSpPr>
          <p:nvPr/>
        </p:nvSpPr>
        <p:spPr bwMode="auto">
          <a:xfrm rot="-595543">
            <a:off x="3208338" y="5121275"/>
            <a:ext cx="3859212" cy="850900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400" b="1" smtClean="0">
                <a:solidFill>
                  <a:srgbClr val="FF0000"/>
                </a:solidFill>
              </a:rPr>
              <a:t>Manifestation of the “topological protection”</a:t>
            </a:r>
          </a:p>
        </p:txBody>
      </p:sp>
      <p:sp>
        <p:nvSpPr>
          <p:cNvPr id="170046" name="Rectangle 62"/>
          <p:cNvSpPr>
            <a:spLocks noChangeArrowheads="1"/>
          </p:cNvSpPr>
          <p:nvPr/>
        </p:nvSpPr>
        <p:spPr bwMode="auto">
          <a:xfrm>
            <a:off x="5695950" y="6481763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Taskin, Ando </a:t>
            </a:r>
            <a:r>
              <a:rPr lang="en-US" altLang="ja-JP" i="1" dirty="0" smtClean="0">
                <a:solidFill>
                  <a:srgbClr val="000000"/>
                </a:solidFill>
              </a:rPr>
              <a:t>et al</a:t>
            </a:r>
            <a:r>
              <a:rPr lang="en-US" altLang="ja-JP" dirty="0" smtClean="0">
                <a:solidFill>
                  <a:srgbClr val="000000"/>
                </a:solidFill>
              </a:rPr>
              <a:t>., PRL (2012)</a:t>
            </a:r>
          </a:p>
        </p:txBody>
      </p:sp>
      <p:sp>
        <p:nvSpPr>
          <p:cNvPr id="63" name="Rectangle 57"/>
          <p:cNvSpPr>
            <a:spLocks noChangeArrowheads="1"/>
          </p:cNvSpPr>
          <p:nvPr/>
        </p:nvSpPr>
        <p:spPr bwMode="auto">
          <a:xfrm>
            <a:off x="3245699" y="4090988"/>
            <a:ext cx="568617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ja-JP" sz="2400" b="1" dirty="0" smtClean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 No protection from backscattering.</a:t>
            </a:r>
          </a:p>
        </p:txBody>
      </p:sp>
      <p:grpSp>
        <p:nvGrpSpPr>
          <p:cNvPr id="64" name="Group 24"/>
          <p:cNvGrpSpPr>
            <a:grpSpLocks/>
          </p:cNvGrpSpPr>
          <p:nvPr/>
        </p:nvGrpSpPr>
        <p:grpSpPr bwMode="auto">
          <a:xfrm>
            <a:off x="6650038" y="353845"/>
            <a:ext cx="2316162" cy="2033587"/>
            <a:chOff x="4108" y="590"/>
            <a:chExt cx="1459" cy="1281"/>
          </a:xfrm>
        </p:grpSpPr>
        <p:sp>
          <p:nvSpPr>
            <p:cNvPr id="65" name="Rectangle 25"/>
            <p:cNvSpPr>
              <a:spLocks noChangeArrowheads="1"/>
            </p:cNvSpPr>
            <p:nvPr/>
          </p:nvSpPr>
          <p:spPr bwMode="auto">
            <a:xfrm>
              <a:off x="4307" y="720"/>
              <a:ext cx="1176" cy="210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100000">
                  <a:srgbClr val="FF65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6" name="Rectangle 26"/>
            <p:cNvSpPr>
              <a:spLocks noChangeArrowheads="1"/>
            </p:cNvSpPr>
            <p:nvPr/>
          </p:nvSpPr>
          <p:spPr bwMode="auto">
            <a:xfrm>
              <a:off x="4313" y="1462"/>
              <a:ext cx="1176" cy="210"/>
            </a:xfrm>
            <a:prstGeom prst="rect">
              <a:avLst/>
            </a:prstGeom>
            <a:gradFill rotWithShape="1">
              <a:gsLst>
                <a:gs pos="0">
                  <a:srgbClr val="00CC99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7" name="Line 27"/>
            <p:cNvSpPr>
              <a:spLocks noChangeShapeType="1"/>
            </p:cNvSpPr>
            <p:nvPr/>
          </p:nvSpPr>
          <p:spPr bwMode="auto">
            <a:xfrm>
              <a:off x="4310" y="1676"/>
              <a:ext cx="1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Line 28"/>
            <p:cNvSpPr>
              <a:spLocks noChangeShapeType="1"/>
            </p:cNvSpPr>
            <p:nvPr/>
          </p:nvSpPr>
          <p:spPr bwMode="auto">
            <a:xfrm>
              <a:off x="4310" y="590"/>
              <a:ext cx="0" cy="10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Text Box 29"/>
            <p:cNvSpPr txBox="1">
              <a:spLocks noChangeArrowheads="1"/>
            </p:cNvSpPr>
            <p:nvPr/>
          </p:nvSpPr>
          <p:spPr bwMode="auto">
            <a:xfrm>
              <a:off x="5395" y="1679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k</a:t>
              </a:r>
            </a:p>
          </p:txBody>
        </p:sp>
        <p:sp>
          <p:nvSpPr>
            <p:cNvPr id="70" name="Text Box 30"/>
            <p:cNvSpPr txBox="1">
              <a:spLocks noChangeArrowheads="1"/>
            </p:cNvSpPr>
            <p:nvPr/>
          </p:nvSpPr>
          <p:spPr bwMode="auto">
            <a:xfrm rot="-5400000">
              <a:off x="3969" y="1068"/>
              <a:ext cx="4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Energy</a:t>
              </a:r>
            </a:p>
          </p:txBody>
        </p:sp>
        <p:sp>
          <p:nvSpPr>
            <p:cNvPr id="71" name="Line 31"/>
            <p:cNvSpPr>
              <a:spLocks noChangeShapeType="1"/>
            </p:cNvSpPr>
            <p:nvPr/>
          </p:nvSpPr>
          <p:spPr bwMode="auto">
            <a:xfrm>
              <a:off x="4873" y="654"/>
              <a:ext cx="0" cy="10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Rectangle 32"/>
            <p:cNvSpPr>
              <a:spLocks noChangeArrowheads="1"/>
            </p:cNvSpPr>
            <p:nvPr/>
          </p:nvSpPr>
          <p:spPr bwMode="auto">
            <a:xfrm>
              <a:off x="4719" y="1660"/>
              <a:ext cx="32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k = 0</a:t>
              </a:r>
            </a:p>
          </p:txBody>
        </p:sp>
        <p:sp>
          <p:nvSpPr>
            <p:cNvPr id="73" name="Freeform 33"/>
            <p:cNvSpPr>
              <a:spLocks/>
            </p:cNvSpPr>
            <p:nvPr/>
          </p:nvSpPr>
          <p:spPr bwMode="auto">
            <a:xfrm>
              <a:off x="4433" y="915"/>
              <a:ext cx="876" cy="562"/>
            </a:xfrm>
            <a:custGeom>
              <a:avLst/>
              <a:gdLst>
                <a:gd name="T0" fmla="*/ 0 w 876"/>
                <a:gd name="T1" fmla="*/ 11 h 562"/>
                <a:gd name="T2" fmla="*/ 244 w 876"/>
                <a:gd name="T3" fmla="*/ 79 h 562"/>
                <a:gd name="T4" fmla="*/ 700 w 876"/>
                <a:gd name="T5" fmla="*/ 483 h 562"/>
                <a:gd name="T6" fmla="*/ 876 w 876"/>
                <a:gd name="T7" fmla="*/ 55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562">
                  <a:moveTo>
                    <a:pt x="0" y="11"/>
                  </a:moveTo>
                  <a:cubicBezTo>
                    <a:pt x="41" y="22"/>
                    <a:pt x="127" y="0"/>
                    <a:pt x="244" y="79"/>
                  </a:cubicBezTo>
                  <a:cubicBezTo>
                    <a:pt x="361" y="158"/>
                    <a:pt x="595" y="404"/>
                    <a:pt x="700" y="483"/>
                  </a:cubicBezTo>
                  <a:cubicBezTo>
                    <a:pt x="805" y="562"/>
                    <a:pt x="839" y="537"/>
                    <a:pt x="876" y="551"/>
                  </a:cubicBezTo>
                </a:path>
              </a:pathLst>
            </a:custGeom>
            <a:noFill/>
            <a:ln w="28575" cmpd="sng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Freeform 34"/>
            <p:cNvSpPr>
              <a:spLocks/>
            </p:cNvSpPr>
            <p:nvPr/>
          </p:nvSpPr>
          <p:spPr bwMode="auto">
            <a:xfrm flipH="1">
              <a:off x="4441" y="915"/>
              <a:ext cx="876" cy="562"/>
            </a:xfrm>
            <a:custGeom>
              <a:avLst/>
              <a:gdLst>
                <a:gd name="T0" fmla="*/ 0 w 876"/>
                <a:gd name="T1" fmla="*/ 11 h 562"/>
                <a:gd name="T2" fmla="*/ 244 w 876"/>
                <a:gd name="T3" fmla="*/ 79 h 562"/>
                <a:gd name="T4" fmla="*/ 700 w 876"/>
                <a:gd name="T5" fmla="*/ 483 h 562"/>
                <a:gd name="T6" fmla="*/ 876 w 876"/>
                <a:gd name="T7" fmla="*/ 55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562">
                  <a:moveTo>
                    <a:pt x="0" y="11"/>
                  </a:moveTo>
                  <a:cubicBezTo>
                    <a:pt x="41" y="22"/>
                    <a:pt x="127" y="0"/>
                    <a:pt x="244" y="79"/>
                  </a:cubicBezTo>
                  <a:cubicBezTo>
                    <a:pt x="361" y="158"/>
                    <a:pt x="595" y="404"/>
                    <a:pt x="700" y="483"/>
                  </a:cubicBezTo>
                  <a:cubicBezTo>
                    <a:pt x="805" y="562"/>
                    <a:pt x="839" y="537"/>
                    <a:pt x="876" y="55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Line 35"/>
            <p:cNvSpPr>
              <a:spLocks noChangeShapeType="1"/>
            </p:cNvSpPr>
            <p:nvPr/>
          </p:nvSpPr>
          <p:spPr bwMode="auto">
            <a:xfrm rot="5400000">
              <a:off x="4909" y="1036"/>
              <a:ext cx="1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Line 36"/>
            <p:cNvSpPr>
              <a:spLocks noChangeShapeType="1"/>
            </p:cNvSpPr>
            <p:nvPr/>
          </p:nvSpPr>
          <p:spPr bwMode="auto">
            <a:xfrm rot="16200000" flipV="1">
              <a:off x="4663" y="1072"/>
              <a:ext cx="156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 type="triangl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Text Box 37"/>
            <p:cNvSpPr txBox="1">
              <a:spLocks noChangeArrowheads="1"/>
            </p:cNvSpPr>
            <p:nvPr/>
          </p:nvSpPr>
          <p:spPr bwMode="auto">
            <a:xfrm>
              <a:off x="4313" y="700"/>
              <a:ext cx="106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Bulk Conduction Band</a:t>
              </a:r>
            </a:p>
          </p:txBody>
        </p:sp>
        <p:sp>
          <p:nvSpPr>
            <p:cNvPr id="78" name="Text Box 38"/>
            <p:cNvSpPr txBox="1">
              <a:spLocks noChangeArrowheads="1"/>
            </p:cNvSpPr>
            <p:nvPr/>
          </p:nvSpPr>
          <p:spPr bwMode="auto">
            <a:xfrm>
              <a:off x="4353" y="1516"/>
              <a:ext cx="9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Bulk Valence Band</a:t>
              </a:r>
            </a:p>
          </p:txBody>
        </p:sp>
        <p:sp>
          <p:nvSpPr>
            <p:cNvPr id="79" name="Rectangle 39"/>
            <p:cNvSpPr>
              <a:spLocks noChangeArrowheads="1"/>
            </p:cNvSpPr>
            <p:nvPr/>
          </p:nvSpPr>
          <p:spPr bwMode="auto">
            <a:xfrm>
              <a:off x="4976" y="985"/>
              <a:ext cx="4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srgbClr val="FF0000"/>
                  </a:solidFill>
                </a:rPr>
                <a:t>up spin</a:t>
              </a:r>
            </a:p>
          </p:txBody>
        </p:sp>
        <p:sp>
          <p:nvSpPr>
            <p:cNvPr id="80" name="Rectangle 40"/>
            <p:cNvSpPr>
              <a:spLocks noChangeArrowheads="1"/>
            </p:cNvSpPr>
            <p:nvPr/>
          </p:nvSpPr>
          <p:spPr bwMode="auto">
            <a:xfrm>
              <a:off x="4397" y="992"/>
              <a:ext cx="344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200">
                  <a:solidFill>
                    <a:srgbClr val="000099"/>
                  </a:solidFill>
                </a:rPr>
                <a:t>down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1200">
                  <a:solidFill>
                    <a:srgbClr val="000099"/>
                  </a:solidFill>
                </a:rPr>
                <a:t>spin</a:t>
              </a:r>
            </a:p>
          </p:txBody>
        </p:sp>
        <p:sp>
          <p:nvSpPr>
            <p:cNvPr id="81" name="Line 41"/>
            <p:cNvSpPr>
              <a:spLocks noChangeShapeType="1"/>
            </p:cNvSpPr>
            <p:nvPr/>
          </p:nvSpPr>
          <p:spPr bwMode="auto">
            <a:xfrm>
              <a:off x="4903" y="1165"/>
              <a:ext cx="127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Rectangle 42"/>
            <p:cNvSpPr>
              <a:spLocks noChangeArrowheads="1"/>
            </p:cNvSpPr>
            <p:nvPr/>
          </p:nvSpPr>
          <p:spPr bwMode="auto">
            <a:xfrm>
              <a:off x="4978" y="1123"/>
              <a:ext cx="5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/>
                <a:t>Dirac point</a:t>
              </a:r>
            </a:p>
          </p:txBody>
        </p:sp>
      </p:grpSp>
      <p:grpSp>
        <p:nvGrpSpPr>
          <p:cNvPr id="83" name="Group 56"/>
          <p:cNvGrpSpPr>
            <a:grpSpLocks/>
          </p:cNvGrpSpPr>
          <p:nvPr/>
        </p:nvGrpSpPr>
        <p:grpSpPr bwMode="auto">
          <a:xfrm>
            <a:off x="7094538" y="863432"/>
            <a:ext cx="2027237" cy="366713"/>
            <a:chOff x="4483" y="907"/>
            <a:chExt cx="1277" cy="231"/>
          </a:xfrm>
        </p:grpSpPr>
        <p:sp>
          <p:nvSpPr>
            <p:cNvPr id="84" name="Line 57"/>
            <p:cNvSpPr>
              <a:spLocks noChangeShapeType="1"/>
            </p:cNvSpPr>
            <p:nvPr/>
          </p:nvSpPr>
          <p:spPr bwMode="auto">
            <a:xfrm>
              <a:off x="4483" y="1020"/>
              <a:ext cx="1059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Rectangle 58"/>
            <p:cNvSpPr>
              <a:spLocks noChangeArrowheads="1"/>
            </p:cNvSpPr>
            <p:nvPr/>
          </p:nvSpPr>
          <p:spPr bwMode="auto">
            <a:xfrm>
              <a:off x="5489" y="907"/>
              <a:ext cx="2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6600"/>
                  </a:solidFill>
                </a:rPr>
                <a:t>E</a:t>
              </a:r>
              <a:r>
                <a:rPr lang="en-US" altLang="ja-JP" baseline="-25000">
                  <a:solidFill>
                    <a:srgbClr val="006600"/>
                  </a:solidFill>
                </a:rPr>
                <a:t>F</a:t>
              </a:r>
            </a:p>
          </p:txBody>
        </p:sp>
      </p:grpSp>
      <p:sp>
        <p:nvSpPr>
          <p:cNvPr id="86" name="Rectangle 59"/>
          <p:cNvSpPr>
            <a:spLocks noChangeArrowheads="1"/>
          </p:cNvSpPr>
          <p:nvPr/>
        </p:nvSpPr>
        <p:spPr bwMode="auto">
          <a:xfrm rot="21302485">
            <a:off x="6457380" y="1945119"/>
            <a:ext cx="2541587" cy="699986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2000" bIns="36000">
            <a:spAutoFit/>
          </a:bodyPr>
          <a:lstStyle/>
          <a:p>
            <a:pPr algn="ctr">
              <a:lnSpc>
                <a:spcPct val="80000"/>
              </a:lnSpc>
              <a:buClr>
                <a:srgbClr val="0000CC"/>
              </a:buClr>
              <a:buFont typeface="Wingdings" panose="05000000000000000000" pitchFamily="2" charset="2"/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Protection from</a:t>
            </a:r>
          </a:p>
          <a:p>
            <a:pPr algn="ctr">
              <a:lnSpc>
                <a:spcPct val="80000"/>
              </a:lnSpc>
              <a:buClr>
                <a:srgbClr val="0000CC"/>
              </a:buClr>
              <a:buFont typeface="Wingdings" panose="05000000000000000000" pitchFamily="2" charset="2"/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backscattering</a:t>
            </a:r>
            <a:endParaRPr lang="en-US" altLang="ja-JP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0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0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0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886558" y="2039785"/>
            <a:ext cx="7369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000000"/>
                </a:solidFill>
              </a:rPr>
              <a:t>(Bi</a:t>
            </a:r>
            <a:r>
              <a:rPr lang="en-US" altLang="ja-JP" sz="4000" baseline="-25000" dirty="0" smtClean="0">
                <a:solidFill>
                  <a:srgbClr val="000000"/>
                </a:solidFill>
              </a:rPr>
              <a:t>1-x</a:t>
            </a:r>
            <a:r>
              <a:rPr lang="en-US" altLang="ja-JP" sz="4000" dirty="0" smtClean="0">
                <a:solidFill>
                  <a:srgbClr val="000000"/>
                </a:solidFill>
              </a:rPr>
              <a:t>Sb</a:t>
            </a:r>
            <a:r>
              <a:rPr lang="en-US" altLang="ja-JP" sz="4000" baseline="-25000" dirty="0" smtClean="0">
                <a:solidFill>
                  <a:srgbClr val="000000"/>
                </a:solidFill>
              </a:rPr>
              <a:t>x</a:t>
            </a:r>
            <a:r>
              <a:rPr lang="en-US" altLang="ja-JP" sz="4000" dirty="0" smtClean="0">
                <a:solidFill>
                  <a:srgbClr val="000000"/>
                </a:solidFill>
              </a:rPr>
              <a:t>)</a:t>
            </a:r>
            <a:r>
              <a:rPr lang="en-US" altLang="ja-JP" sz="40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4000" dirty="0" smtClean="0">
                <a:solidFill>
                  <a:srgbClr val="000000"/>
                </a:solidFill>
              </a:rPr>
              <a:t>Te</a:t>
            </a:r>
            <a:r>
              <a:rPr lang="en-US" altLang="ja-JP" sz="4000" baseline="-25000" dirty="0" smtClean="0">
                <a:solidFill>
                  <a:srgbClr val="000000"/>
                </a:solidFill>
              </a:rPr>
              <a:t>3</a:t>
            </a:r>
            <a:r>
              <a:rPr lang="en-US" altLang="ja-JP" sz="4000" dirty="0" smtClean="0">
                <a:solidFill>
                  <a:srgbClr val="000000"/>
                </a:solidFill>
              </a:rPr>
              <a:t> Thin Films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16" y="3656481"/>
            <a:ext cx="6132561" cy="2131844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1146" y="5913041"/>
            <a:ext cx="3732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/>
              <a:t>Zhang </a:t>
            </a:r>
            <a:r>
              <a:rPr lang="en-US" altLang="ja-JP" i="1" dirty="0" smtClean="0"/>
              <a:t>et </a:t>
            </a:r>
            <a:r>
              <a:rPr lang="en-US" altLang="ja-JP" i="1" dirty="0"/>
              <a:t>al</a:t>
            </a:r>
            <a:r>
              <a:rPr lang="en-US" altLang="ja-JP" dirty="0"/>
              <a:t>., </a:t>
            </a:r>
            <a:r>
              <a:rPr lang="en-US" altLang="ja-JP" dirty="0" smtClean="0"/>
              <a:t>Nat. </a:t>
            </a:r>
            <a:r>
              <a:rPr lang="en-US" altLang="ja-JP" dirty="0" err="1" smtClean="0"/>
              <a:t>Commun</a:t>
            </a:r>
            <a:r>
              <a:rPr lang="en-US" altLang="ja-JP" dirty="0" smtClean="0"/>
              <a:t>. </a:t>
            </a:r>
            <a:r>
              <a:rPr lang="en-US" altLang="ja-JP" dirty="0"/>
              <a:t>(</a:t>
            </a:r>
            <a:r>
              <a:rPr lang="en-US" altLang="ja-JP" dirty="0" smtClean="0"/>
              <a:t>2011)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418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2725" y="139700"/>
            <a:ext cx="8359775" cy="719138"/>
          </a:xfrm>
        </p:spPr>
        <p:txBody>
          <a:bodyPr/>
          <a:lstStyle/>
          <a:p>
            <a:r>
              <a:rPr lang="en-US" altLang="ja-JP" dirty="0" smtClean="0"/>
              <a:t>Top-Gate Device</a:t>
            </a:r>
            <a:endParaRPr kumimoji="1" lang="ja-JP" altLang="en-US" dirty="0"/>
          </a:p>
        </p:txBody>
      </p:sp>
      <p:sp>
        <p:nvSpPr>
          <p:cNvPr id="16" name="TextBox 1"/>
          <p:cNvSpPr txBox="1"/>
          <p:nvPr/>
        </p:nvSpPr>
        <p:spPr>
          <a:xfrm>
            <a:off x="4468027" y="153475"/>
            <a:ext cx="460536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Bi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2-x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Sb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x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Te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3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 Thin Film</a:t>
            </a:r>
            <a:r>
              <a:rPr kumimoji="1" lang="en-US" altLang="ja-JP" dirty="0" smtClean="0"/>
              <a:t> (30-nm thick)</a:t>
            </a:r>
          </a:p>
          <a:p>
            <a:r>
              <a:rPr kumimoji="1" lang="en-US" altLang="ja-JP" i="1" dirty="0" smtClean="0"/>
              <a:t>in situ </a:t>
            </a:r>
            <a:r>
              <a:rPr kumimoji="1" lang="en-US" altLang="ja-JP" dirty="0" smtClean="0"/>
              <a:t>capped with ~5-nm Al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O</a:t>
            </a:r>
            <a:r>
              <a:rPr kumimoji="1" lang="en-US" altLang="ja-JP" baseline="-25000" dirty="0" smtClean="0"/>
              <a:t>3</a:t>
            </a:r>
          </a:p>
          <a:p>
            <a:pPr>
              <a:spcBef>
                <a:spcPts val="600"/>
              </a:spcBef>
            </a:pPr>
            <a:r>
              <a:rPr kumimoji="1" lang="en-US" altLang="ja-JP" dirty="0" smtClean="0"/>
              <a:t>(Dielectric layer: 200-nm </a:t>
            </a:r>
            <a:r>
              <a:rPr kumimoji="1" lang="en-US" altLang="ja-JP" dirty="0" err="1" smtClean="0"/>
              <a:t>SiN</a:t>
            </a:r>
            <a:r>
              <a:rPr kumimoji="1" lang="en-US" altLang="ja-JP" baseline="-25000" dirty="0" err="1" smtClean="0"/>
              <a:t>x</a:t>
            </a:r>
            <a:r>
              <a:rPr kumimoji="1" lang="en-US" altLang="ja-JP" dirty="0" smtClean="0"/>
              <a:t>)</a:t>
            </a:r>
            <a:endParaRPr kumimoji="1" lang="ja-JP" altLang="en-US" baseline="-250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1" y="1288689"/>
            <a:ext cx="4117050" cy="535725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28" y="1267446"/>
            <a:ext cx="3073418" cy="3006595"/>
          </a:xfrm>
          <a:prstGeom prst="rect">
            <a:avLst/>
          </a:prstGeom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058476" y="893342"/>
            <a:ext cx="31983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Yang, </a:t>
            </a:r>
            <a:r>
              <a:rPr lang="en-US" altLang="ja-JP" dirty="0"/>
              <a:t>Ando </a:t>
            </a:r>
            <a:r>
              <a:rPr lang="en-US" altLang="ja-JP" i="1" dirty="0"/>
              <a:t>et al</a:t>
            </a:r>
            <a:r>
              <a:rPr lang="en-US" altLang="ja-JP" dirty="0"/>
              <a:t>., </a:t>
            </a:r>
            <a:r>
              <a:rPr lang="en-US" altLang="ja-JP" dirty="0" smtClean="0"/>
              <a:t>APL (2014)</a:t>
            </a:r>
            <a:endParaRPr lang="en-US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682" y="4343468"/>
            <a:ext cx="4731708" cy="24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図 5" descr="Mug_and_Torus_morp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871538"/>
            <a:ext cx="2281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AutoShape 3"/>
          <p:cNvSpPr>
            <a:spLocks noChangeArrowheads="1"/>
          </p:cNvSpPr>
          <p:nvPr/>
        </p:nvSpPr>
        <p:spPr bwMode="auto">
          <a:xfrm>
            <a:off x="2855913" y="2111375"/>
            <a:ext cx="2232025" cy="358775"/>
          </a:xfrm>
          <a:prstGeom prst="leftRightArrow">
            <a:avLst>
              <a:gd name="adj1" fmla="val 50000"/>
              <a:gd name="adj2" fmla="val 124425"/>
            </a:avLst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ja-JP" altLang="ja-JP" sz="1800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176463" y="1020763"/>
            <a:ext cx="36544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32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Not continuously deformable</a:t>
            </a:r>
          </a:p>
        </p:txBody>
      </p:sp>
      <p:sp>
        <p:nvSpPr>
          <p:cNvPr id="74757" name="AutoShape 5"/>
          <p:cNvSpPr>
            <a:spLocks noChangeArrowheads="1"/>
          </p:cNvSpPr>
          <p:nvPr/>
        </p:nvSpPr>
        <p:spPr bwMode="auto">
          <a:xfrm>
            <a:off x="3722688" y="2039938"/>
            <a:ext cx="503237" cy="503237"/>
          </a:xfrm>
          <a:custGeom>
            <a:avLst/>
            <a:gdLst>
              <a:gd name="T0" fmla="*/ 2147483646 w 21600"/>
              <a:gd name="T1" fmla="*/ 0 h 21600"/>
              <a:gd name="T2" fmla="*/ 931916084 w 21600"/>
              <a:gd name="T3" fmla="*/ 931916084 h 21600"/>
              <a:gd name="T4" fmla="*/ 0 w 21600"/>
              <a:gd name="T5" fmla="*/ 2147483646 h 21600"/>
              <a:gd name="T6" fmla="*/ 931916084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93191608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 rot="-719337">
            <a:off x="2932113" y="2613025"/>
            <a:ext cx="2338387" cy="949325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>
                <a:solidFill>
                  <a:srgbClr val="00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Topological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>
                <a:solidFill>
                  <a:srgbClr val="0000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Invariant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1230313"/>
            <a:ext cx="19939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Topology &amp; Topological Invariant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174625" y="2794000"/>
            <a:ext cx="27146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400" b="1">
                <a:solidFill>
                  <a:srgbClr val="0000FF"/>
                </a:solidFill>
              </a:rPr>
              <a:t>Number of Holes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4264025" y="3567113"/>
            <a:ext cx="3279775" cy="12128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tIns="108000" bIns="108000"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ja-JP" sz="2800" b="1" dirty="0">
                <a:solidFill>
                  <a:srgbClr val="0000FF"/>
                </a:solidFill>
              </a:rPr>
              <a:t>Manifold </a:t>
            </a:r>
            <a:r>
              <a:rPr lang="en-US" altLang="ja-JP" sz="2800" dirty="0">
                <a:solidFill>
                  <a:schemeClr val="tx1"/>
                </a:solidFill>
              </a:rPr>
              <a:t>of wave functions in the </a:t>
            </a:r>
            <a:r>
              <a:rPr lang="en-US" altLang="ja-JP" sz="2800" b="1" dirty="0">
                <a:solidFill>
                  <a:srgbClr val="0000FF"/>
                </a:solidFill>
              </a:rPr>
              <a:t>Hilbert space 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2106613" y="4767263"/>
            <a:ext cx="1870075" cy="1949450"/>
            <a:chOff x="161" y="1060"/>
            <a:chExt cx="1686" cy="1872"/>
          </a:xfrm>
        </p:grpSpPr>
        <p:pic>
          <p:nvPicPr>
            <p:cNvPr id="72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060"/>
              <a:ext cx="1686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12" name="Text Box 12"/>
            <p:cNvSpPr txBox="1">
              <a:spLocks noChangeArrowheads="1"/>
            </p:cNvSpPr>
            <p:nvPr/>
          </p:nvSpPr>
          <p:spPr bwMode="auto">
            <a:xfrm>
              <a:off x="894" y="1216"/>
              <a:ext cx="40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b="1">
                  <a:solidFill>
                    <a:srgbClr val="0000FF"/>
                  </a:solidFill>
                  <a:latin typeface="Symbol" panose="05050102010706020507" pitchFamily="18" charset="2"/>
                </a:rPr>
                <a:t>r</a:t>
              </a:r>
              <a:r>
                <a:rPr lang="en-US" altLang="ja-JP" b="1" baseline="-25000">
                  <a:solidFill>
                    <a:srgbClr val="0000FF"/>
                  </a:solidFill>
                </a:rPr>
                <a:t>xy</a:t>
              </a:r>
            </a:p>
          </p:txBody>
        </p:sp>
        <p:sp>
          <p:nvSpPr>
            <p:cNvPr id="7213" name="Text Box 13"/>
            <p:cNvSpPr txBox="1">
              <a:spLocks noChangeArrowheads="1"/>
            </p:cNvSpPr>
            <p:nvPr/>
          </p:nvSpPr>
          <p:spPr bwMode="auto">
            <a:xfrm>
              <a:off x="920" y="1972"/>
              <a:ext cx="40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b="1">
                  <a:solidFill>
                    <a:srgbClr val="0000FF"/>
                  </a:solidFill>
                  <a:latin typeface="Symbol" panose="05050102010706020507" pitchFamily="18" charset="2"/>
                </a:rPr>
                <a:t>r</a:t>
              </a:r>
              <a:r>
                <a:rPr lang="en-US" altLang="ja-JP" b="1" baseline="-25000">
                  <a:solidFill>
                    <a:srgbClr val="0000FF"/>
                  </a:solidFill>
                </a:rPr>
                <a:t>xx</a:t>
              </a:r>
            </a:p>
          </p:txBody>
        </p:sp>
      </p:grpSp>
      <p:pic>
        <p:nvPicPr>
          <p:cNvPr id="25" name="Picture 3" descr="Klaus von Klitzi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767263"/>
            <a:ext cx="1214437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63563" y="4321175"/>
            <a:ext cx="34337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400" b="1" dirty="0">
                <a:solidFill>
                  <a:srgbClr val="006600"/>
                </a:solidFill>
                <a:latin typeface="+mn-lt"/>
                <a:ea typeface="+mn-ea"/>
                <a:cs typeface="メイリオ" panose="020B0604030504040204" pitchFamily="50" charset="-128"/>
              </a:rPr>
              <a:t>Quantum Hall system:</a:t>
            </a:r>
          </a:p>
        </p:txBody>
      </p:sp>
      <p:grpSp>
        <p:nvGrpSpPr>
          <p:cNvPr id="50" name="グループ化 49"/>
          <p:cNvGrpSpPr>
            <a:grpSpLocks/>
          </p:cNvGrpSpPr>
          <p:nvPr/>
        </p:nvGrpSpPr>
        <p:grpSpPr bwMode="auto">
          <a:xfrm>
            <a:off x="7670800" y="3271838"/>
            <a:ext cx="1301750" cy="1606550"/>
            <a:chOff x="7069095" y="3437805"/>
            <a:chExt cx="1171136" cy="1479848"/>
          </a:xfrm>
        </p:grpSpPr>
        <p:pic>
          <p:nvPicPr>
            <p:cNvPr id="7187" name="Picture 4" descr="Hilbert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095" y="3437805"/>
              <a:ext cx="1171136" cy="143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8" name="Text Box 5"/>
            <p:cNvSpPr txBox="1">
              <a:spLocks noChangeArrowheads="1"/>
            </p:cNvSpPr>
            <p:nvPr/>
          </p:nvSpPr>
          <p:spPr bwMode="auto">
            <a:xfrm>
              <a:off x="7076671" y="4548321"/>
              <a:ext cx="114646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>
                  <a:solidFill>
                    <a:schemeClr val="bg1"/>
                  </a:solidFill>
                </a:rPr>
                <a:t>D. Hilbert</a:t>
              </a:r>
            </a:p>
          </p:txBody>
        </p:sp>
      </p:grp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563563" y="6445250"/>
            <a:ext cx="17097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800"/>
              <a:t>K. von Klitzing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309563" y="3351213"/>
            <a:ext cx="2333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>
                <a:solidFill>
                  <a:srgbClr val="FF0000"/>
                </a:solidFill>
                <a:ea typeface="HGP創英角ﾎﾟｯﾌﾟ体" panose="040B0A00000000000000" pitchFamily="50" charset="-128"/>
              </a:rPr>
              <a:t>“</a:t>
            </a:r>
            <a:r>
              <a:rPr lang="en-US" altLang="ja-JP" sz="320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Nontrivial</a:t>
            </a:r>
            <a:r>
              <a:rPr lang="en-US" altLang="ja-JP" sz="3200">
                <a:solidFill>
                  <a:srgbClr val="FF0000"/>
                </a:solidFill>
                <a:ea typeface="HGP創英角ﾎﾟｯﾌﾟ体" panose="040B0A00000000000000" pitchFamily="50" charset="-128"/>
              </a:rPr>
              <a:t>”</a:t>
            </a:r>
            <a:endParaRPr lang="en-US" altLang="ja-JP" sz="320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topology</a:t>
            </a:r>
          </a:p>
        </p:txBody>
      </p:sp>
      <p:grpSp>
        <p:nvGrpSpPr>
          <p:cNvPr id="47" name="Group 26"/>
          <p:cNvGrpSpPr>
            <a:grpSpLocks/>
          </p:cNvGrpSpPr>
          <p:nvPr/>
        </p:nvGrpSpPr>
        <p:grpSpPr bwMode="auto">
          <a:xfrm>
            <a:off x="4350171" y="5099981"/>
            <a:ext cx="2878138" cy="1447800"/>
            <a:chOff x="3617" y="2124"/>
            <a:chExt cx="1813" cy="912"/>
          </a:xfrm>
        </p:grpSpPr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3624" y="2130"/>
              <a:ext cx="1806" cy="90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Bulk acquires a </a:t>
              </a:r>
            </a:p>
            <a:p>
              <a:pPr algn="ctr"/>
              <a:r>
                <a:rPr lang="en-US" altLang="ja-JP" dirty="0" smtClean="0">
                  <a:solidFill>
                    <a:srgbClr val="000000"/>
                  </a:solidFill>
                </a:rPr>
                <a:t>Landau-Level gap</a:t>
              </a:r>
            </a:p>
          </p:txBody>
        </p:sp>
        <p:sp>
          <p:nvSpPr>
            <p:cNvPr id="49" name="Line 28"/>
            <p:cNvSpPr>
              <a:spLocks noChangeShapeType="1"/>
            </p:cNvSpPr>
            <p:nvPr/>
          </p:nvSpPr>
          <p:spPr bwMode="auto">
            <a:xfrm>
              <a:off x="3624" y="2124"/>
              <a:ext cx="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17" y="3029"/>
              <a:ext cx="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52" name="Group 30"/>
            <p:cNvGrpSpPr>
              <a:grpSpLocks/>
            </p:cNvGrpSpPr>
            <p:nvPr/>
          </p:nvGrpSpPr>
          <p:grpSpPr bwMode="auto">
            <a:xfrm>
              <a:off x="3630" y="2184"/>
              <a:ext cx="1800" cy="0"/>
              <a:chOff x="3534" y="2370"/>
              <a:chExt cx="1800" cy="0"/>
            </a:xfrm>
          </p:grpSpPr>
          <p:sp>
            <p:nvSpPr>
              <p:cNvPr id="68" name="Line 31"/>
              <p:cNvSpPr>
                <a:spLocks noChangeShapeType="1"/>
              </p:cNvSpPr>
              <p:nvPr/>
            </p:nvSpPr>
            <p:spPr bwMode="auto">
              <a:xfrm>
                <a:off x="3534" y="2370"/>
                <a:ext cx="121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Line 32"/>
              <p:cNvSpPr>
                <a:spLocks noChangeShapeType="1"/>
              </p:cNvSpPr>
              <p:nvPr/>
            </p:nvSpPr>
            <p:spPr bwMode="auto">
              <a:xfrm>
                <a:off x="4740" y="2370"/>
                <a:ext cx="594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" name="Group 33"/>
            <p:cNvGrpSpPr>
              <a:grpSpLocks/>
            </p:cNvGrpSpPr>
            <p:nvPr/>
          </p:nvGrpSpPr>
          <p:grpSpPr bwMode="auto">
            <a:xfrm>
              <a:off x="3623" y="2243"/>
              <a:ext cx="1800" cy="0"/>
              <a:chOff x="3527" y="2489"/>
              <a:chExt cx="1800" cy="0"/>
            </a:xfrm>
          </p:grpSpPr>
          <p:sp>
            <p:nvSpPr>
              <p:cNvPr id="66" name="Line 34"/>
              <p:cNvSpPr>
                <a:spLocks noChangeShapeType="1"/>
              </p:cNvSpPr>
              <p:nvPr/>
            </p:nvSpPr>
            <p:spPr bwMode="auto">
              <a:xfrm>
                <a:off x="3527" y="2489"/>
                <a:ext cx="84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Line 35"/>
              <p:cNvSpPr>
                <a:spLocks noChangeShapeType="1"/>
              </p:cNvSpPr>
              <p:nvPr/>
            </p:nvSpPr>
            <p:spPr bwMode="auto">
              <a:xfrm>
                <a:off x="4301" y="2489"/>
                <a:ext cx="102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6" name="Group 36"/>
            <p:cNvGrpSpPr>
              <a:grpSpLocks/>
            </p:cNvGrpSpPr>
            <p:nvPr/>
          </p:nvGrpSpPr>
          <p:grpSpPr bwMode="auto">
            <a:xfrm flipH="1">
              <a:off x="3629" y="2909"/>
              <a:ext cx="1800" cy="0"/>
              <a:chOff x="3534" y="2370"/>
              <a:chExt cx="1800" cy="0"/>
            </a:xfrm>
          </p:grpSpPr>
          <p:sp>
            <p:nvSpPr>
              <p:cNvPr id="64" name="Line 37"/>
              <p:cNvSpPr>
                <a:spLocks noChangeShapeType="1"/>
              </p:cNvSpPr>
              <p:nvPr/>
            </p:nvSpPr>
            <p:spPr bwMode="auto">
              <a:xfrm>
                <a:off x="3534" y="2370"/>
                <a:ext cx="121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38"/>
              <p:cNvSpPr>
                <a:spLocks noChangeShapeType="1"/>
              </p:cNvSpPr>
              <p:nvPr/>
            </p:nvSpPr>
            <p:spPr bwMode="auto">
              <a:xfrm>
                <a:off x="4740" y="2370"/>
                <a:ext cx="594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7" name="Group 39"/>
            <p:cNvGrpSpPr>
              <a:grpSpLocks/>
            </p:cNvGrpSpPr>
            <p:nvPr/>
          </p:nvGrpSpPr>
          <p:grpSpPr bwMode="auto">
            <a:xfrm flipH="1">
              <a:off x="3622" y="2968"/>
              <a:ext cx="1800" cy="0"/>
              <a:chOff x="3527" y="2489"/>
              <a:chExt cx="1800" cy="0"/>
            </a:xfrm>
          </p:grpSpPr>
          <p:sp>
            <p:nvSpPr>
              <p:cNvPr id="62" name="Line 40"/>
              <p:cNvSpPr>
                <a:spLocks noChangeShapeType="1"/>
              </p:cNvSpPr>
              <p:nvPr/>
            </p:nvSpPr>
            <p:spPr bwMode="auto">
              <a:xfrm>
                <a:off x="3527" y="2489"/>
                <a:ext cx="84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Line 41"/>
              <p:cNvSpPr>
                <a:spLocks noChangeShapeType="1"/>
              </p:cNvSpPr>
              <p:nvPr/>
            </p:nvSpPr>
            <p:spPr bwMode="auto">
              <a:xfrm>
                <a:off x="4301" y="2489"/>
                <a:ext cx="1026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" name="Group 42"/>
            <p:cNvGrpSpPr>
              <a:grpSpLocks/>
            </p:cNvGrpSpPr>
            <p:nvPr/>
          </p:nvGrpSpPr>
          <p:grpSpPr bwMode="auto">
            <a:xfrm>
              <a:off x="3657" y="2293"/>
              <a:ext cx="232" cy="377"/>
              <a:chOff x="3345" y="2443"/>
              <a:chExt cx="232" cy="377"/>
            </a:xfrm>
          </p:grpSpPr>
          <p:sp>
            <p:nvSpPr>
              <p:cNvPr id="59" name="Oval 43"/>
              <p:cNvSpPr>
                <a:spLocks noChangeArrowheads="1"/>
              </p:cNvSpPr>
              <p:nvPr/>
            </p:nvSpPr>
            <p:spPr bwMode="auto">
              <a:xfrm>
                <a:off x="3384" y="2664"/>
                <a:ext cx="156" cy="156"/>
              </a:xfrm>
              <a:prstGeom prst="ellips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Oval 44"/>
              <p:cNvSpPr>
                <a:spLocks noChangeArrowheads="1"/>
              </p:cNvSpPr>
              <p:nvPr/>
            </p:nvSpPr>
            <p:spPr bwMode="auto">
              <a:xfrm>
                <a:off x="3432" y="2712"/>
                <a:ext cx="56" cy="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45"/>
              <p:cNvSpPr>
                <a:spLocks noChangeArrowheads="1"/>
              </p:cNvSpPr>
              <p:nvPr/>
            </p:nvSpPr>
            <p:spPr bwMode="auto">
              <a:xfrm>
                <a:off x="3345" y="2443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smtClean="0">
                    <a:solidFill>
                      <a:srgbClr val="000000"/>
                    </a:solidFill>
                  </a:rPr>
                  <a:t>H</a:t>
                </a:r>
              </a:p>
            </p:txBody>
          </p:sp>
        </p:grpSp>
      </p:grpSp>
      <p:graphicFrame>
        <p:nvGraphicFramePr>
          <p:cNvPr id="46" name="Object 20"/>
          <p:cNvGraphicFramePr>
            <a:graphicFrameLocks noChangeAspect="1"/>
          </p:cNvGraphicFramePr>
          <p:nvPr>
            <p:extLst/>
          </p:nvPr>
        </p:nvGraphicFramePr>
        <p:xfrm>
          <a:off x="7295543" y="5546164"/>
          <a:ext cx="1742993" cy="562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数式" r:id="rId10" imgW="787320" imgH="253800" progId="Equation.3">
                  <p:embed/>
                </p:oleObj>
              </mc:Choice>
              <mc:Fallback>
                <p:oleObj name="数式" r:id="rId10" imgW="7873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5543" y="5546164"/>
                        <a:ext cx="1742993" cy="562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0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  <p:bldP spid="74756" grpId="0"/>
      <p:bldP spid="74757" grpId="0" animBg="1"/>
      <p:bldP spid="74758" grpId="0" animBg="1"/>
      <p:bldP spid="74765" grpId="0"/>
      <p:bldP spid="19" grpId="0" animBg="1"/>
      <p:bldP spid="26" grpId="0"/>
      <p:bldP spid="54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53" y="1890205"/>
            <a:ext cx="3180958" cy="30398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2725" y="139700"/>
            <a:ext cx="8359775" cy="719138"/>
          </a:xfrm>
        </p:spPr>
        <p:txBody>
          <a:bodyPr/>
          <a:lstStyle/>
          <a:p>
            <a:r>
              <a:rPr lang="en-US" altLang="ja-JP" dirty="0" smtClean="0"/>
              <a:t>Bottom-Gate Device</a:t>
            </a:r>
            <a:endParaRPr kumimoji="1" lang="ja-JP" altLang="en-US" dirty="0"/>
          </a:p>
        </p:txBody>
      </p:sp>
      <p:sp>
        <p:nvSpPr>
          <p:cNvPr id="16" name="TextBox 1"/>
          <p:cNvSpPr txBox="1"/>
          <p:nvPr/>
        </p:nvSpPr>
        <p:spPr>
          <a:xfrm>
            <a:off x="441150" y="1006329"/>
            <a:ext cx="490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Bi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2-x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Sb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x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Te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3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 Thin Film</a:t>
            </a:r>
            <a:r>
              <a:rPr kumimoji="1" lang="en-US" altLang="ja-JP" dirty="0" smtClean="0"/>
              <a:t> </a:t>
            </a:r>
            <a:r>
              <a:rPr kumimoji="1" lang="en-US" altLang="ja-JP" sz="2000" dirty="0" smtClean="0"/>
              <a:t>(~20-nm thick)</a:t>
            </a:r>
          </a:p>
        </p:txBody>
      </p:sp>
      <p:pic>
        <p:nvPicPr>
          <p:cNvPr id="8" name="Picture 5" descr="F:\Hallbar-01-b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2" y="161548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Ryx-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0" y="4048976"/>
            <a:ext cx="2769738" cy="256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グループ化 52"/>
          <p:cNvGrpSpPr/>
          <p:nvPr/>
        </p:nvGrpSpPr>
        <p:grpSpPr>
          <a:xfrm>
            <a:off x="6005250" y="172682"/>
            <a:ext cx="2374376" cy="1825195"/>
            <a:chOff x="6413915" y="286609"/>
            <a:chExt cx="2374376" cy="1825195"/>
          </a:xfrm>
        </p:grpSpPr>
        <p:sp>
          <p:nvSpPr>
            <p:cNvPr id="46" name="円/楕円 45"/>
            <p:cNvSpPr/>
            <p:nvPr/>
          </p:nvSpPr>
          <p:spPr bwMode="auto">
            <a:xfrm>
              <a:off x="8234091" y="1116419"/>
              <a:ext cx="182880" cy="182880"/>
            </a:xfrm>
            <a:prstGeom prst="ellipse">
              <a:avLst/>
            </a:prstGeom>
            <a:noFill/>
            <a:ln w="15875">
              <a:solidFill>
                <a:srgbClr val="FF33CC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grpSp>
          <p:nvGrpSpPr>
            <p:cNvPr id="52" name="グループ化 51"/>
            <p:cNvGrpSpPr/>
            <p:nvPr/>
          </p:nvGrpSpPr>
          <p:grpSpPr>
            <a:xfrm>
              <a:off x="6413915" y="286609"/>
              <a:ext cx="2374376" cy="1825195"/>
              <a:chOff x="6413915" y="286609"/>
              <a:chExt cx="2374376" cy="1825195"/>
            </a:xfrm>
          </p:grpSpPr>
          <p:grpSp>
            <p:nvGrpSpPr>
              <p:cNvPr id="44" name="グループ化 43"/>
              <p:cNvGrpSpPr/>
              <p:nvPr/>
            </p:nvGrpSpPr>
            <p:grpSpPr>
              <a:xfrm>
                <a:off x="6413915" y="286609"/>
                <a:ext cx="2374376" cy="1399685"/>
                <a:chOff x="6218196" y="775504"/>
                <a:chExt cx="2374376" cy="1399685"/>
              </a:xfrm>
            </p:grpSpPr>
            <p:grpSp>
              <p:nvGrpSpPr>
                <p:cNvPr id="14" name="グループ化 13"/>
                <p:cNvGrpSpPr/>
                <p:nvPr/>
              </p:nvGrpSpPr>
              <p:grpSpPr>
                <a:xfrm>
                  <a:off x="6496509" y="1101205"/>
                  <a:ext cx="215144" cy="874625"/>
                  <a:chOff x="6229351" y="465874"/>
                  <a:chExt cx="287866" cy="567493"/>
                </a:xfrm>
              </p:grpSpPr>
              <p:sp>
                <p:nvSpPr>
                  <p:cNvPr id="2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237954" y="465874"/>
                    <a:ext cx="279263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8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29351" y="466629"/>
                    <a:ext cx="279263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5" name="グループ化 14"/>
                <p:cNvGrpSpPr/>
                <p:nvPr/>
              </p:nvGrpSpPr>
              <p:grpSpPr>
                <a:xfrm>
                  <a:off x="8025456" y="1273152"/>
                  <a:ext cx="215144" cy="874623"/>
                  <a:chOff x="7122583" y="537409"/>
                  <a:chExt cx="287867" cy="567492"/>
                </a:xfrm>
              </p:grpSpPr>
              <p:sp>
                <p:nvSpPr>
                  <p:cNvPr id="25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7131188" y="537409"/>
                    <a:ext cx="279262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6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122583" y="538163"/>
                    <a:ext cx="279262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20" name="直線コネクタ 19"/>
                <p:cNvCxnSpPr/>
                <p:nvPr/>
              </p:nvCxnSpPr>
              <p:spPr>
                <a:xfrm>
                  <a:off x="6432440" y="1194114"/>
                  <a:ext cx="0" cy="9525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正方形/長方形 20"/>
                <p:cNvSpPr/>
                <p:nvPr/>
              </p:nvSpPr>
              <p:spPr>
                <a:xfrm>
                  <a:off x="8301501" y="1209473"/>
                  <a:ext cx="27099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400" dirty="0" smtClean="0">
                      <a:solidFill>
                        <a:srgbClr val="006600"/>
                      </a:solidFill>
                      <a:latin typeface="Symbol" panose="05050102010706020507" pitchFamily="18" charset="2"/>
                    </a:rPr>
                    <a:t>m</a:t>
                  </a:r>
                  <a:endParaRPr lang="ja-JP" altLang="en-US" sz="2400" dirty="0">
                    <a:latin typeface="Symbol" panose="05050102010706020507" pitchFamily="18" charset="2"/>
                  </a:endParaRPr>
                </a:p>
              </p:txBody>
            </p:sp>
            <p:cxnSp>
              <p:nvCxnSpPr>
                <p:cNvPr id="24" name="直線コネクタ 23"/>
                <p:cNvCxnSpPr/>
                <p:nvPr/>
              </p:nvCxnSpPr>
              <p:spPr>
                <a:xfrm>
                  <a:off x="8320026" y="1222689"/>
                  <a:ext cx="0" cy="9525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正方形/長方形 2"/>
                <p:cNvSpPr/>
                <p:nvPr/>
              </p:nvSpPr>
              <p:spPr>
                <a:xfrm>
                  <a:off x="8078008" y="815258"/>
                  <a:ext cx="5145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 smtClean="0"/>
                    <a:t>Top</a:t>
                  </a:r>
                  <a:endParaRPr lang="ja-JP" altLang="en-US" sz="1600" dirty="0"/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>
                <a:xfrm>
                  <a:off x="6218196" y="775504"/>
                  <a:ext cx="83548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 smtClean="0"/>
                    <a:t>Bottom</a:t>
                  </a:r>
                  <a:endParaRPr lang="ja-JP" altLang="en-US" sz="1600" dirty="0"/>
                </a:p>
              </p:txBody>
            </p:sp>
            <p:cxnSp>
              <p:nvCxnSpPr>
                <p:cNvPr id="30" name="直線コネクタ 29"/>
                <p:cNvCxnSpPr/>
                <p:nvPr/>
              </p:nvCxnSpPr>
              <p:spPr bwMode="auto">
                <a:xfrm>
                  <a:off x="6432440" y="1699117"/>
                  <a:ext cx="1887586" cy="0"/>
                </a:xfrm>
                <a:prstGeom prst="line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8" name="下矢印 47"/>
              <p:cNvSpPr/>
              <p:nvPr/>
            </p:nvSpPr>
            <p:spPr bwMode="auto">
              <a:xfrm rot="12808754">
                <a:off x="6747116" y="1580075"/>
                <a:ext cx="331899" cy="531729"/>
              </a:xfrm>
              <a:prstGeom prst="downArrow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55" name="グループ化 54"/>
          <p:cNvGrpSpPr/>
          <p:nvPr/>
        </p:nvGrpSpPr>
        <p:grpSpPr>
          <a:xfrm>
            <a:off x="6431078" y="4330855"/>
            <a:ext cx="2358016" cy="2060940"/>
            <a:chOff x="3860421" y="4591021"/>
            <a:chExt cx="2358016" cy="2060940"/>
          </a:xfrm>
        </p:grpSpPr>
        <p:grpSp>
          <p:nvGrpSpPr>
            <p:cNvPr id="54" name="グループ化 53"/>
            <p:cNvGrpSpPr/>
            <p:nvPr/>
          </p:nvGrpSpPr>
          <p:grpSpPr>
            <a:xfrm>
              <a:off x="3860421" y="5350181"/>
              <a:ext cx="2358016" cy="1301780"/>
              <a:chOff x="3860421" y="5350181"/>
              <a:chExt cx="2358016" cy="1301780"/>
            </a:xfrm>
          </p:grpSpPr>
          <p:grpSp>
            <p:nvGrpSpPr>
              <p:cNvPr id="45" name="グループ化 44"/>
              <p:cNvGrpSpPr/>
              <p:nvPr/>
            </p:nvGrpSpPr>
            <p:grpSpPr>
              <a:xfrm>
                <a:off x="3860421" y="5350181"/>
                <a:ext cx="2358016" cy="1301780"/>
                <a:chOff x="4331706" y="5956310"/>
                <a:chExt cx="2358016" cy="1301780"/>
              </a:xfrm>
            </p:grpSpPr>
            <p:grpSp>
              <p:nvGrpSpPr>
                <p:cNvPr id="32" name="グループ化 31"/>
                <p:cNvGrpSpPr/>
                <p:nvPr/>
              </p:nvGrpSpPr>
              <p:grpSpPr>
                <a:xfrm>
                  <a:off x="4608923" y="5956310"/>
                  <a:ext cx="215144" cy="874625"/>
                  <a:chOff x="6229351" y="515086"/>
                  <a:chExt cx="287866" cy="567493"/>
                </a:xfrm>
              </p:grpSpPr>
              <p:sp>
                <p:nvSpPr>
                  <p:cNvPr id="3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237954" y="515086"/>
                    <a:ext cx="279263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29351" y="515841"/>
                    <a:ext cx="279263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5" name="グループ化 34"/>
                <p:cNvGrpSpPr/>
                <p:nvPr/>
              </p:nvGrpSpPr>
              <p:grpSpPr>
                <a:xfrm>
                  <a:off x="6137870" y="6052416"/>
                  <a:ext cx="215144" cy="874623"/>
                  <a:chOff x="7122583" y="537409"/>
                  <a:chExt cx="287867" cy="567492"/>
                </a:xfrm>
              </p:grpSpPr>
              <p:sp>
                <p:nvSpPr>
                  <p:cNvPr id="36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7131188" y="537409"/>
                    <a:ext cx="279262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122583" y="538163"/>
                    <a:ext cx="279262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4544854" y="5973378"/>
                  <a:ext cx="0" cy="9525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正方形/長方形 38"/>
                <p:cNvSpPr/>
                <p:nvPr/>
              </p:nvSpPr>
              <p:spPr>
                <a:xfrm>
                  <a:off x="6413915" y="5988737"/>
                  <a:ext cx="27099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400" dirty="0" smtClean="0">
                      <a:solidFill>
                        <a:srgbClr val="006600"/>
                      </a:solidFill>
                      <a:latin typeface="Symbol" panose="05050102010706020507" pitchFamily="18" charset="2"/>
                    </a:rPr>
                    <a:t>m</a:t>
                  </a:r>
                  <a:endParaRPr lang="ja-JP" altLang="en-US" sz="2400" dirty="0">
                    <a:latin typeface="Symbol" panose="05050102010706020507" pitchFamily="18" charset="2"/>
                  </a:endParaRPr>
                </a:p>
              </p:txBody>
            </p:sp>
            <p:cxnSp>
              <p:nvCxnSpPr>
                <p:cNvPr id="40" name="直線コネクタ 39"/>
                <p:cNvCxnSpPr/>
                <p:nvPr/>
              </p:nvCxnSpPr>
              <p:spPr>
                <a:xfrm>
                  <a:off x="6432440" y="6001953"/>
                  <a:ext cx="0" cy="9525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正方形/長方形 40"/>
                <p:cNvSpPr/>
                <p:nvPr/>
              </p:nvSpPr>
              <p:spPr>
                <a:xfrm>
                  <a:off x="6175158" y="6919536"/>
                  <a:ext cx="5145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 smtClean="0"/>
                    <a:t>Top</a:t>
                  </a:r>
                  <a:endParaRPr lang="ja-JP" altLang="en-US" sz="1600" dirty="0"/>
                </a:p>
              </p:txBody>
            </p:sp>
            <p:sp>
              <p:nvSpPr>
                <p:cNvPr id="42" name="正方形/長方形 41"/>
                <p:cNvSpPr/>
                <p:nvPr/>
              </p:nvSpPr>
              <p:spPr>
                <a:xfrm>
                  <a:off x="4331706" y="6915552"/>
                  <a:ext cx="83548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 smtClean="0"/>
                    <a:t>Bottom</a:t>
                  </a:r>
                  <a:endParaRPr lang="ja-JP" altLang="en-US" sz="1600" dirty="0"/>
                </a:p>
              </p:txBody>
            </p:sp>
            <p:cxnSp>
              <p:nvCxnSpPr>
                <p:cNvPr id="43" name="直線コネクタ 42"/>
                <p:cNvCxnSpPr/>
                <p:nvPr/>
              </p:nvCxnSpPr>
              <p:spPr bwMode="auto">
                <a:xfrm>
                  <a:off x="4544854" y="6379033"/>
                  <a:ext cx="1887586" cy="0"/>
                </a:xfrm>
                <a:prstGeom prst="line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7" name="円/楕円 46"/>
              <p:cNvSpPr/>
              <p:nvPr/>
            </p:nvSpPr>
            <p:spPr bwMode="auto">
              <a:xfrm>
                <a:off x="4151118" y="5667303"/>
                <a:ext cx="182880" cy="182880"/>
              </a:xfrm>
              <a:prstGeom prst="ellipse">
                <a:avLst/>
              </a:prstGeom>
              <a:noFill/>
              <a:ln w="15875">
                <a:solidFill>
                  <a:srgbClr val="FF33CC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49" name="下矢印 48"/>
            <p:cNvSpPr/>
            <p:nvPr/>
          </p:nvSpPr>
          <p:spPr bwMode="auto">
            <a:xfrm rot="19744217">
              <a:off x="4570034" y="4591021"/>
              <a:ext cx="331899" cy="765657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1" name="正方形/長方形 50"/>
          <p:cNvSpPr/>
          <p:nvPr/>
        </p:nvSpPr>
        <p:spPr>
          <a:xfrm>
            <a:off x="3522696" y="1582929"/>
            <a:ext cx="1697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150-nm SiO</a:t>
            </a:r>
            <a:r>
              <a:rPr lang="en-US" altLang="ja-JP" baseline="-25000" dirty="0" smtClean="0"/>
              <a:t>2</a:t>
            </a:r>
          </a:p>
          <a:p>
            <a:r>
              <a:rPr lang="en-US" altLang="ja-JP" dirty="0" smtClean="0"/>
              <a:t>Dielectric layer</a:t>
            </a:r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3292559" y="4589585"/>
            <a:ext cx="2313880" cy="2144790"/>
            <a:chOff x="3292559" y="4589585"/>
            <a:chExt cx="2313880" cy="2144790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559" y="4589585"/>
              <a:ext cx="2313880" cy="2144790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4484049" y="4920738"/>
              <a:ext cx="10179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0000FF"/>
                  </a:solidFill>
                </a:rPr>
                <a:t>Top</a:t>
              </a:r>
              <a:r>
                <a:rPr lang="ja-JP" altLang="en-US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0000FF"/>
                  </a:solidFill>
                </a:rPr>
                <a:t>Gate</a:t>
              </a:r>
              <a:endParaRPr lang="ja-JP" alt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2725" y="139700"/>
            <a:ext cx="8359775" cy="719138"/>
          </a:xfrm>
        </p:spPr>
        <p:txBody>
          <a:bodyPr/>
          <a:lstStyle/>
          <a:p>
            <a:r>
              <a:rPr lang="en-US" altLang="ja-JP" dirty="0" smtClean="0"/>
              <a:t>Dual-Gate Device</a:t>
            </a:r>
            <a:endParaRPr kumimoji="1" lang="ja-JP" altLang="en-US" dirty="0"/>
          </a:p>
        </p:txBody>
      </p:sp>
      <p:sp>
        <p:nvSpPr>
          <p:cNvPr id="16" name="TextBox 1"/>
          <p:cNvSpPr txBox="1"/>
          <p:nvPr/>
        </p:nvSpPr>
        <p:spPr>
          <a:xfrm>
            <a:off x="441150" y="1006329"/>
            <a:ext cx="490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Bi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2-x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Sb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x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Te</a:t>
            </a:r>
            <a:r>
              <a:rPr kumimoji="1" lang="en-US" altLang="ja-JP" sz="2400" b="1" baseline="-25000" dirty="0" smtClean="0">
                <a:solidFill>
                  <a:srgbClr val="0000FF"/>
                </a:solidFill>
              </a:rPr>
              <a:t>3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 Thin Film</a:t>
            </a:r>
            <a:r>
              <a:rPr kumimoji="1" lang="en-US" altLang="ja-JP" dirty="0" smtClean="0"/>
              <a:t> </a:t>
            </a:r>
            <a:r>
              <a:rPr kumimoji="1" lang="en-US" altLang="ja-JP" sz="2000" dirty="0" smtClean="0"/>
              <a:t>(~20-nm thick)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6034107" y="4599348"/>
            <a:ext cx="2419257" cy="2187341"/>
            <a:chOff x="3756209" y="4661065"/>
            <a:chExt cx="2419257" cy="2187341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209" y="4661065"/>
              <a:ext cx="2419257" cy="2187341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5128633" y="5164683"/>
              <a:ext cx="8354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0000FF"/>
                  </a:solidFill>
                </a:rPr>
                <a:t>Bottom</a:t>
              </a:r>
            </a:p>
            <a:p>
              <a:r>
                <a:rPr lang="en-US" altLang="ja-JP" sz="1600" dirty="0" smtClean="0">
                  <a:solidFill>
                    <a:srgbClr val="0000FF"/>
                  </a:solidFill>
                </a:rPr>
                <a:t>Gate</a:t>
              </a:r>
              <a:endParaRPr lang="ja-JP" alt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3364434" y="4595513"/>
            <a:ext cx="2474132" cy="2187341"/>
            <a:chOff x="6230253" y="4661066"/>
            <a:chExt cx="2474132" cy="2187341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253" y="4661066"/>
              <a:ext cx="2474132" cy="2187341"/>
            </a:xfrm>
            <a:prstGeom prst="rect">
              <a:avLst/>
            </a:prstGeom>
          </p:spPr>
        </p:pic>
        <p:sp>
          <p:nvSpPr>
            <p:cNvPr id="33" name="正方形/長方形 32"/>
            <p:cNvSpPr/>
            <p:nvPr/>
          </p:nvSpPr>
          <p:spPr>
            <a:xfrm>
              <a:off x="7505223" y="5033436"/>
              <a:ext cx="10179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0000FF"/>
                  </a:solidFill>
                </a:rPr>
                <a:t>Top</a:t>
              </a:r>
              <a:r>
                <a:rPr lang="ja-JP" altLang="en-US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0000FF"/>
                  </a:solidFill>
                </a:rPr>
                <a:t>Gate</a:t>
              </a:r>
              <a:endParaRPr lang="ja-JP" altLang="en-US" sz="16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4" y="1663503"/>
            <a:ext cx="3188623" cy="425372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786" y="1750275"/>
            <a:ext cx="3235254" cy="2882288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5555448" y="3588722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Dual</a:t>
            </a:r>
            <a:r>
              <a:rPr lang="ja-JP" altLang="en-US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</a:rPr>
              <a:t>Gate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grpSp>
        <p:nvGrpSpPr>
          <p:cNvPr id="59" name="グループ化 58"/>
          <p:cNvGrpSpPr/>
          <p:nvPr/>
        </p:nvGrpSpPr>
        <p:grpSpPr>
          <a:xfrm>
            <a:off x="6049210" y="84756"/>
            <a:ext cx="2374376" cy="1737275"/>
            <a:chOff x="6413915" y="286609"/>
            <a:chExt cx="2374376" cy="1737275"/>
          </a:xfrm>
        </p:grpSpPr>
        <p:sp>
          <p:nvSpPr>
            <p:cNvPr id="60" name="円/楕円 59"/>
            <p:cNvSpPr/>
            <p:nvPr/>
          </p:nvSpPr>
          <p:spPr bwMode="auto">
            <a:xfrm>
              <a:off x="8234091" y="1116419"/>
              <a:ext cx="182880" cy="182880"/>
            </a:xfrm>
            <a:prstGeom prst="ellipse">
              <a:avLst/>
            </a:prstGeom>
            <a:noFill/>
            <a:ln w="15875">
              <a:solidFill>
                <a:srgbClr val="FF33CC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grpSp>
          <p:nvGrpSpPr>
            <p:cNvPr id="61" name="グループ化 60"/>
            <p:cNvGrpSpPr/>
            <p:nvPr/>
          </p:nvGrpSpPr>
          <p:grpSpPr>
            <a:xfrm>
              <a:off x="6413915" y="286609"/>
              <a:ext cx="2374376" cy="1737275"/>
              <a:chOff x="6413915" y="286609"/>
              <a:chExt cx="2374376" cy="1737275"/>
            </a:xfrm>
          </p:grpSpPr>
          <p:grpSp>
            <p:nvGrpSpPr>
              <p:cNvPr id="62" name="グループ化 61"/>
              <p:cNvGrpSpPr/>
              <p:nvPr/>
            </p:nvGrpSpPr>
            <p:grpSpPr>
              <a:xfrm>
                <a:off x="6413915" y="286609"/>
                <a:ext cx="2374376" cy="1399685"/>
                <a:chOff x="6218196" y="775504"/>
                <a:chExt cx="2374376" cy="1399685"/>
              </a:xfrm>
            </p:grpSpPr>
            <p:grpSp>
              <p:nvGrpSpPr>
                <p:cNvPr id="64" name="グループ化 63"/>
                <p:cNvGrpSpPr/>
                <p:nvPr/>
              </p:nvGrpSpPr>
              <p:grpSpPr>
                <a:xfrm>
                  <a:off x="6496509" y="1171209"/>
                  <a:ext cx="215144" cy="874625"/>
                  <a:chOff x="6229351" y="511298"/>
                  <a:chExt cx="287866" cy="567493"/>
                </a:xfrm>
              </p:grpSpPr>
              <p:sp>
                <p:nvSpPr>
                  <p:cNvPr id="74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6237954" y="511298"/>
                    <a:ext cx="279263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5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229351" y="512053"/>
                    <a:ext cx="279263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65" name="グループ化 64"/>
                <p:cNvGrpSpPr/>
                <p:nvPr/>
              </p:nvGrpSpPr>
              <p:grpSpPr>
                <a:xfrm>
                  <a:off x="8025456" y="1273152"/>
                  <a:ext cx="215144" cy="874623"/>
                  <a:chOff x="7122583" y="537409"/>
                  <a:chExt cx="287867" cy="567492"/>
                </a:xfrm>
              </p:grpSpPr>
              <p:sp>
                <p:nvSpPr>
                  <p:cNvPr id="72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7131188" y="537409"/>
                    <a:ext cx="279262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3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122583" y="538163"/>
                    <a:ext cx="279262" cy="56673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66" name="直線コネクタ 65"/>
                <p:cNvCxnSpPr/>
                <p:nvPr/>
              </p:nvCxnSpPr>
              <p:spPr>
                <a:xfrm>
                  <a:off x="6432440" y="1194114"/>
                  <a:ext cx="0" cy="9525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正方形/長方形 66"/>
                <p:cNvSpPr/>
                <p:nvPr/>
              </p:nvSpPr>
              <p:spPr>
                <a:xfrm>
                  <a:off x="8301501" y="1209473"/>
                  <a:ext cx="27099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400" dirty="0" smtClean="0">
                      <a:solidFill>
                        <a:srgbClr val="006600"/>
                      </a:solidFill>
                      <a:latin typeface="Symbol" panose="05050102010706020507" pitchFamily="18" charset="2"/>
                    </a:rPr>
                    <a:t>m</a:t>
                  </a:r>
                  <a:endParaRPr lang="ja-JP" altLang="en-US" sz="2400" dirty="0">
                    <a:latin typeface="Symbol" panose="05050102010706020507" pitchFamily="18" charset="2"/>
                  </a:endParaRPr>
                </a:p>
              </p:txBody>
            </p:sp>
            <p:cxnSp>
              <p:nvCxnSpPr>
                <p:cNvPr id="68" name="直線コネクタ 67"/>
                <p:cNvCxnSpPr/>
                <p:nvPr/>
              </p:nvCxnSpPr>
              <p:spPr>
                <a:xfrm>
                  <a:off x="8320026" y="1222689"/>
                  <a:ext cx="0" cy="9525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正方形/長方形 68"/>
                <p:cNvSpPr/>
                <p:nvPr/>
              </p:nvSpPr>
              <p:spPr>
                <a:xfrm>
                  <a:off x="8078008" y="815258"/>
                  <a:ext cx="5145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 smtClean="0"/>
                    <a:t>Top</a:t>
                  </a:r>
                  <a:endParaRPr lang="ja-JP" altLang="en-US" sz="1600" dirty="0"/>
                </a:p>
              </p:txBody>
            </p:sp>
            <p:sp>
              <p:nvSpPr>
                <p:cNvPr id="70" name="正方形/長方形 69"/>
                <p:cNvSpPr/>
                <p:nvPr/>
              </p:nvSpPr>
              <p:spPr>
                <a:xfrm>
                  <a:off x="6218196" y="775504"/>
                  <a:ext cx="83548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 smtClean="0"/>
                    <a:t>Bottom</a:t>
                  </a:r>
                  <a:endParaRPr lang="ja-JP" altLang="en-US" sz="1600" dirty="0"/>
                </a:p>
              </p:txBody>
            </p:sp>
            <p:cxnSp>
              <p:nvCxnSpPr>
                <p:cNvPr id="71" name="直線コネクタ 70"/>
                <p:cNvCxnSpPr/>
                <p:nvPr/>
              </p:nvCxnSpPr>
              <p:spPr bwMode="auto">
                <a:xfrm>
                  <a:off x="6432440" y="1699117"/>
                  <a:ext cx="1887586" cy="0"/>
                </a:xfrm>
                <a:prstGeom prst="line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3" name="下矢印 62"/>
              <p:cNvSpPr/>
              <p:nvPr/>
            </p:nvSpPr>
            <p:spPr bwMode="auto">
              <a:xfrm rot="12808754">
                <a:off x="6747116" y="1492155"/>
                <a:ext cx="331899" cy="531729"/>
              </a:xfrm>
              <a:prstGeom prst="downArrow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502497" y="5917223"/>
            <a:ext cx="20527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Yang, </a:t>
            </a:r>
            <a:r>
              <a:rPr lang="en-US" altLang="ja-JP" dirty="0"/>
              <a:t>Ando </a:t>
            </a:r>
            <a:r>
              <a:rPr lang="en-US" altLang="ja-JP" i="1" dirty="0"/>
              <a:t>et al</a:t>
            </a:r>
            <a:r>
              <a:rPr lang="en-US" altLang="ja-JP" dirty="0"/>
              <a:t>., </a:t>
            </a:r>
            <a:endParaRPr lang="en-US" altLang="ja-JP" dirty="0" smtClean="0"/>
          </a:p>
          <a:p>
            <a:pPr algn="ctr"/>
            <a:r>
              <a:rPr lang="en-US" altLang="ja-JP" dirty="0" smtClean="0"/>
              <a:t>ACS Nano (2015)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2512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419100" y="2466975"/>
            <a:ext cx="82756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>
                <a:solidFill>
                  <a:srgbClr val="0000FF"/>
                </a:solidFill>
              </a:rPr>
              <a:t>Topological Crystalline Insulator</a:t>
            </a:r>
          </a:p>
          <a:p>
            <a:pPr algn="ctr">
              <a:spcBef>
                <a:spcPct val="50000"/>
              </a:spcBef>
            </a:pPr>
            <a:r>
              <a:rPr lang="en-US" altLang="ja-JP" sz="4000"/>
              <a:t>… New Type of TI</a:t>
            </a:r>
            <a:endParaRPr lang="en-US" altLang="ja-JP" sz="4000" baseline="-25000"/>
          </a:p>
        </p:txBody>
      </p:sp>
    </p:spTree>
    <p:extLst>
      <p:ext uri="{BB962C8B-B14F-4D97-AF65-F5344CB8AC3E}">
        <p14:creationId xmlns:p14="http://schemas.microsoft.com/office/powerpoint/2010/main" val="6208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171450"/>
            <a:ext cx="8359775" cy="719138"/>
          </a:xfrm>
        </p:spPr>
        <p:txBody>
          <a:bodyPr/>
          <a:lstStyle/>
          <a:p>
            <a:r>
              <a:rPr lang="en-US" altLang="ja-JP"/>
              <a:t>Topological Crystalline Insulator SnTe</a:t>
            </a:r>
          </a:p>
        </p:txBody>
      </p:sp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4978400" y="2011363"/>
            <a:ext cx="3714750" cy="2492375"/>
            <a:chOff x="3131" y="1083"/>
            <a:chExt cx="2340" cy="1570"/>
          </a:xfrm>
        </p:grpSpPr>
        <p:pic>
          <p:nvPicPr>
            <p:cNvPr id="9523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1083"/>
              <a:ext cx="2340" cy="1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37" name="Rectangle 5"/>
            <p:cNvSpPr>
              <a:spLocks noChangeArrowheads="1"/>
            </p:cNvSpPr>
            <p:nvPr/>
          </p:nvSpPr>
          <p:spPr bwMode="auto">
            <a:xfrm>
              <a:off x="3517" y="1613"/>
              <a:ext cx="4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SnTe</a:t>
              </a:r>
            </a:p>
          </p:txBody>
        </p:sp>
      </p:grp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7248525" y="4760913"/>
            <a:ext cx="1693863" cy="1582737"/>
            <a:chOff x="4470" y="2798"/>
            <a:chExt cx="1067" cy="997"/>
          </a:xfrm>
        </p:grpSpPr>
        <p:pic>
          <p:nvPicPr>
            <p:cNvPr id="952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" y="2798"/>
              <a:ext cx="1067" cy="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4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658"/>
              <a:ext cx="724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5094288" y="4592638"/>
            <a:ext cx="2114550" cy="1936750"/>
            <a:chOff x="3058" y="2577"/>
            <a:chExt cx="1332" cy="1220"/>
          </a:xfrm>
        </p:grpSpPr>
        <p:pic>
          <p:nvPicPr>
            <p:cNvPr id="9524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" y="2577"/>
              <a:ext cx="1323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43" name="Rectangle 11"/>
            <p:cNvSpPr>
              <a:spLocks noChangeArrowheads="1"/>
            </p:cNvSpPr>
            <p:nvPr/>
          </p:nvSpPr>
          <p:spPr bwMode="auto">
            <a:xfrm>
              <a:off x="4166" y="3355"/>
              <a:ext cx="224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5541963" y="6496050"/>
            <a:ext cx="3563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Hsieh et al., Nature Commun. (2012)</a:t>
            </a:r>
            <a:r>
              <a:rPr lang="en-US" altLang="ja-JP" sz="1600" b="1"/>
              <a:t> </a:t>
            </a:r>
          </a:p>
        </p:txBody>
      </p:sp>
      <p:grpSp>
        <p:nvGrpSpPr>
          <p:cNvPr id="95245" name="Group 13"/>
          <p:cNvGrpSpPr>
            <a:grpSpLocks/>
          </p:cNvGrpSpPr>
          <p:nvPr/>
        </p:nvGrpSpPr>
        <p:grpSpPr bwMode="auto">
          <a:xfrm>
            <a:off x="119063" y="1092200"/>
            <a:ext cx="4514850" cy="5410200"/>
            <a:chOff x="187" y="688"/>
            <a:chExt cx="2844" cy="3408"/>
          </a:xfrm>
        </p:grpSpPr>
        <p:pic>
          <p:nvPicPr>
            <p:cNvPr id="95246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" y="909"/>
              <a:ext cx="2844" cy="3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47" name="Rectangle 15"/>
            <p:cNvSpPr>
              <a:spLocks noChangeArrowheads="1"/>
            </p:cNvSpPr>
            <p:nvPr/>
          </p:nvSpPr>
          <p:spPr bwMode="auto">
            <a:xfrm>
              <a:off x="2093" y="2763"/>
              <a:ext cx="4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00FF"/>
                  </a:solidFill>
                  <a:latin typeface="Arial Narrow" panose="020B0606020202030204" pitchFamily="34" charset="0"/>
                </a:rPr>
                <a:t>PbTe</a:t>
              </a:r>
            </a:p>
          </p:txBody>
        </p:sp>
        <p:sp>
          <p:nvSpPr>
            <p:cNvPr id="95248" name="Rectangle 16"/>
            <p:cNvSpPr>
              <a:spLocks noChangeArrowheads="1"/>
            </p:cNvSpPr>
            <p:nvPr/>
          </p:nvSpPr>
          <p:spPr bwMode="auto">
            <a:xfrm>
              <a:off x="1016" y="3506"/>
              <a:ext cx="4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  <a:latin typeface="Arial Narrow" panose="020B0606020202030204" pitchFamily="34" charset="0"/>
                </a:rPr>
                <a:t>SnTe</a:t>
              </a:r>
            </a:p>
          </p:txBody>
        </p:sp>
        <p:grpSp>
          <p:nvGrpSpPr>
            <p:cNvPr id="95249" name="Group 17"/>
            <p:cNvGrpSpPr>
              <a:grpSpLocks/>
            </p:cNvGrpSpPr>
            <p:nvPr/>
          </p:nvGrpSpPr>
          <p:grpSpPr bwMode="auto">
            <a:xfrm>
              <a:off x="778" y="688"/>
              <a:ext cx="2078" cy="231"/>
              <a:chOff x="756" y="813"/>
              <a:chExt cx="2078" cy="231"/>
            </a:xfrm>
          </p:grpSpPr>
          <p:sp>
            <p:nvSpPr>
              <p:cNvPr id="95250" name="Rectangle 18"/>
              <p:cNvSpPr>
                <a:spLocks noChangeArrowheads="1"/>
              </p:cNvSpPr>
              <p:nvPr/>
            </p:nvSpPr>
            <p:spPr bwMode="auto">
              <a:xfrm>
                <a:off x="798" y="813"/>
                <a:ext cx="20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/>
                  <a:t>: contribution from Te </a:t>
                </a:r>
                <a:r>
                  <a:rPr lang="en-US" altLang="ja-JP" i="1"/>
                  <a:t>p</a:t>
                </a:r>
                <a:r>
                  <a:rPr lang="en-US" altLang="ja-JP"/>
                  <a:t>-orbital</a:t>
                </a:r>
              </a:p>
            </p:txBody>
          </p:sp>
          <p:sp>
            <p:nvSpPr>
              <p:cNvPr id="95251" name="Oval 19"/>
              <p:cNvSpPr>
                <a:spLocks noChangeArrowheads="1"/>
              </p:cNvSpPr>
              <p:nvPr/>
            </p:nvSpPr>
            <p:spPr bwMode="auto">
              <a:xfrm>
                <a:off x="756" y="906"/>
                <a:ext cx="74" cy="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>
              <a:off x="2465" y="2910"/>
              <a:ext cx="75" cy="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>
              <a:off x="1138" y="3466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5254" name="Rectangle 22"/>
            <p:cNvSpPr>
              <a:spLocks noChangeArrowheads="1"/>
            </p:cNvSpPr>
            <p:nvPr/>
          </p:nvSpPr>
          <p:spPr bwMode="auto">
            <a:xfrm>
              <a:off x="446" y="931"/>
              <a:ext cx="2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  <a:latin typeface="Arial Narrow" panose="020B0606020202030204" pitchFamily="34" charset="0"/>
                </a:rPr>
                <a:t>SnTe</a:t>
              </a:r>
            </a:p>
          </p:txBody>
        </p:sp>
        <p:sp>
          <p:nvSpPr>
            <p:cNvPr id="95255" name="Rectangle 23"/>
            <p:cNvSpPr>
              <a:spLocks noChangeArrowheads="1"/>
            </p:cNvSpPr>
            <p:nvPr/>
          </p:nvSpPr>
          <p:spPr bwMode="auto">
            <a:xfrm>
              <a:off x="1769" y="938"/>
              <a:ext cx="2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>
                  <a:solidFill>
                    <a:srgbClr val="0000FF"/>
                  </a:solidFill>
                  <a:latin typeface="Arial Narrow" panose="020B0606020202030204" pitchFamily="34" charset="0"/>
                </a:rPr>
                <a:t>PbTe</a:t>
              </a:r>
            </a:p>
          </p:txBody>
        </p:sp>
      </p:grpSp>
      <p:pic>
        <p:nvPicPr>
          <p:cNvPr id="9525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5043488"/>
            <a:ext cx="161448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57" name="Text Box 25"/>
          <p:cNvSpPr txBox="1">
            <a:spLocks noChangeArrowheads="1"/>
          </p:cNvSpPr>
          <p:nvPr/>
        </p:nvSpPr>
        <p:spPr bwMode="auto">
          <a:xfrm>
            <a:off x="4683125" y="978054"/>
            <a:ext cx="43799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200" dirty="0">
                <a:solidFill>
                  <a:srgbClr val="FF0000"/>
                </a:solidFill>
              </a:rPr>
              <a:t>Band inversion + Mirror symmetry</a:t>
            </a:r>
          </a:p>
          <a:p>
            <a:pPr>
              <a:spcBef>
                <a:spcPct val="20000"/>
              </a:spcBef>
            </a:pP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 Nontrivial Mirror </a:t>
            </a:r>
            <a:r>
              <a:rPr lang="en-US" altLang="ja-JP" sz="2200" dirty="0" err="1">
                <a:solidFill>
                  <a:srgbClr val="0000FF"/>
                </a:solidFill>
                <a:sym typeface="Symbol" panose="05050102010706020507" pitchFamily="18" charset="2"/>
              </a:rPr>
              <a:t>Chern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 number</a:t>
            </a:r>
          </a:p>
        </p:txBody>
      </p:sp>
      <p:grpSp>
        <p:nvGrpSpPr>
          <p:cNvPr id="95258" name="Group 26"/>
          <p:cNvGrpSpPr>
            <a:grpSpLocks/>
          </p:cNvGrpSpPr>
          <p:nvPr/>
        </p:nvGrpSpPr>
        <p:grpSpPr bwMode="auto">
          <a:xfrm>
            <a:off x="7450138" y="4403725"/>
            <a:ext cx="550862" cy="2120900"/>
            <a:chOff x="4693" y="2774"/>
            <a:chExt cx="347" cy="1336"/>
          </a:xfrm>
        </p:grpSpPr>
        <p:sp>
          <p:nvSpPr>
            <p:cNvPr id="95259" name="Line 27"/>
            <p:cNvSpPr>
              <a:spLocks noChangeShapeType="1"/>
            </p:cNvSpPr>
            <p:nvPr/>
          </p:nvSpPr>
          <p:spPr bwMode="auto">
            <a:xfrm flipH="1">
              <a:off x="4693" y="2778"/>
              <a:ext cx="249" cy="1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260" name="Line 28"/>
            <p:cNvSpPr>
              <a:spLocks noChangeShapeType="1"/>
            </p:cNvSpPr>
            <p:nvPr/>
          </p:nvSpPr>
          <p:spPr bwMode="auto">
            <a:xfrm>
              <a:off x="4892" y="2774"/>
              <a:ext cx="148" cy="1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flipH="1">
            <a:off x="8210550" y="4408488"/>
            <a:ext cx="550863" cy="2120900"/>
            <a:chOff x="4693" y="2774"/>
            <a:chExt cx="347" cy="1336"/>
          </a:xfrm>
        </p:grpSpPr>
        <p:sp>
          <p:nvSpPr>
            <p:cNvPr id="95262" name="Line 30"/>
            <p:cNvSpPr>
              <a:spLocks noChangeShapeType="1"/>
            </p:cNvSpPr>
            <p:nvPr/>
          </p:nvSpPr>
          <p:spPr bwMode="auto">
            <a:xfrm flipH="1">
              <a:off x="4693" y="2778"/>
              <a:ext cx="249" cy="1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263" name="Line 31"/>
            <p:cNvSpPr>
              <a:spLocks noChangeShapeType="1"/>
            </p:cNvSpPr>
            <p:nvPr/>
          </p:nvSpPr>
          <p:spPr bwMode="auto">
            <a:xfrm>
              <a:off x="4892" y="2774"/>
              <a:ext cx="148" cy="1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6009542" y="2244834"/>
            <a:ext cx="1991458" cy="1851877"/>
            <a:chOff x="856186" y="410100"/>
            <a:chExt cx="1991458" cy="1851877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856186" y="410100"/>
              <a:ext cx="1991458" cy="1851877"/>
              <a:chOff x="4989634" y="1055077"/>
              <a:chExt cx="1991458" cy="1851877"/>
            </a:xfrm>
          </p:grpSpPr>
          <p:sp>
            <p:nvSpPr>
              <p:cNvPr id="39" name="Line 9"/>
              <p:cNvSpPr>
                <a:spLocks noChangeShapeType="1"/>
              </p:cNvSpPr>
              <p:nvPr/>
            </p:nvSpPr>
            <p:spPr bwMode="auto">
              <a:xfrm>
                <a:off x="4989634" y="2177045"/>
                <a:ext cx="175245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>
                <a:off x="5735801" y="1152206"/>
                <a:ext cx="0" cy="17547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Rectangle 14"/>
              <p:cNvSpPr>
                <a:spLocks noChangeArrowheads="1"/>
              </p:cNvSpPr>
              <p:nvPr/>
            </p:nvSpPr>
            <p:spPr bwMode="auto">
              <a:xfrm>
                <a:off x="5279983" y="1055077"/>
                <a:ext cx="560687" cy="398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600" b="0" dirty="0" err="1" smtClean="0">
                    <a:ea typeface="ＭＳ ＰＲゴシック" panose="020B0500000000000000" pitchFamily="50" charset="-128"/>
                  </a:rPr>
                  <a:t>k</a:t>
                </a:r>
                <a:r>
                  <a:rPr lang="en-US" altLang="ja-JP" sz="2000" b="0" baseline="-25000" dirty="0" err="1" smtClean="0">
                    <a:ea typeface="ＭＳ ＰＲゴシック" panose="020B0500000000000000" pitchFamily="50" charset="-128"/>
                  </a:rPr>
                  <a:t>y</a:t>
                </a:r>
                <a:endParaRPr lang="en-US" altLang="ja-JP" sz="2000" b="0" baseline="-25000" dirty="0"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5172399" y="1643388"/>
                <a:ext cx="1131543" cy="10856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6069075" y="2084722"/>
                <a:ext cx="275807" cy="325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 smtClean="0"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p</a:t>
                </a:r>
                <a:endParaRPr lang="en-US" altLang="ja-JP" sz="1200" baseline="-25000" dirty="0"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4" name="Rectangle 13"/>
              <p:cNvSpPr>
                <a:spLocks noChangeArrowheads="1"/>
              </p:cNvSpPr>
              <p:nvPr/>
            </p:nvSpPr>
            <p:spPr bwMode="auto">
              <a:xfrm>
                <a:off x="5405493" y="2107178"/>
                <a:ext cx="497311" cy="325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 smtClean="0">
                    <a:ea typeface="ＭＳ ＰＲゴシック" panose="020B0500000000000000" pitchFamily="50" charset="-128"/>
                  </a:rPr>
                  <a:t>0</a:t>
                </a:r>
                <a:endParaRPr lang="en-US" altLang="ja-JP" sz="1200" baseline="-25000" dirty="0"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5682850" y="1850102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1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6251185" y="1850102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2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5688708" y="1317934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3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6219790" y="1317934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4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5694515" y="1603583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円/楕円 49"/>
              <p:cNvSpPr/>
              <p:nvPr/>
            </p:nvSpPr>
            <p:spPr>
              <a:xfrm>
                <a:off x="5695973" y="2136001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円/楕円 50"/>
              <p:cNvSpPr/>
              <p:nvPr/>
            </p:nvSpPr>
            <p:spPr>
              <a:xfrm>
                <a:off x="6264870" y="1608949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円/楕円 51"/>
              <p:cNvSpPr/>
              <p:nvPr/>
            </p:nvSpPr>
            <p:spPr>
              <a:xfrm>
                <a:off x="6266743" y="2134792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Rectangle 13"/>
              <p:cNvSpPr>
                <a:spLocks noChangeArrowheads="1"/>
              </p:cNvSpPr>
              <p:nvPr/>
            </p:nvSpPr>
            <p:spPr bwMode="auto">
              <a:xfrm>
                <a:off x="5500993" y="1539601"/>
                <a:ext cx="275807" cy="325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 smtClean="0"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p</a:t>
                </a:r>
                <a:endParaRPr lang="en-US" altLang="ja-JP" sz="1200" baseline="-25000" dirty="0"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54" name="Rectangle 13"/>
              <p:cNvSpPr>
                <a:spLocks noChangeArrowheads="1"/>
              </p:cNvSpPr>
              <p:nvPr/>
            </p:nvSpPr>
            <p:spPr bwMode="auto">
              <a:xfrm>
                <a:off x="6420405" y="2184136"/>
                <a:ext cx="560687" cy="397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600" b="0" dirty="0" err="1">
                    <a:ea typeface="ＭＳ ＰＲゴシック" panose="020B0500000000000000" pitchFamily="50" charset="-128"/>
                  </a:rPr>
                  <a:t>k</a:t>
                </a:r>
                <a:r>
                  <a:rPr lang="en-US" altLang="ja-JP" sz="2000" b="0" baseline="-25000" dirty="0" err="1">
                    <a:ea typeface="ＭＳ ＰＲゴシック" panose="020B0500000000000000" pitchFamily="50" charset="-128"/>
                  </a:rPr>
                  <a:t>x</a:t>
                </a:r>
                <a:endParaRPr lang="en-US" altLang="ja-JP" sz="2000" b="0" baseline="-25000" dirty="0"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55" name="円/楕円 54"/>
              <p:cNvSpPr/>
              <p:nvPr/>
            </p:nvSpPr>
            <p:spPr>
              <a:xfrm>
                <a:off x="5134738" y="1615306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/楕円 55"/>
              <p:cNvSpPr/>
              <p:nvPr/>
            </p:nvSpPr>
            <p:spPr>
              <a:xfrm>
                <a:off x="5136196" y="2147724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/楕円 56"/>
              <p:cNvSpPr/>
              <p:nvPr/>
            </p:nvSpPr>
            <p:spPr>
              <a:xfrm>
                <a:off x="5137669" y="2690899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円/楕円 57"/>
              <p:cNvSpPr/>
              <p:nvPr/>
            </p:nvSpPr>
            <p:spPr>
              <a:xfrm>
                <a:off x="5693042" y="2686986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円/楕円 58"/>
              <p:cNvSpPr/>
              <p:nvPr/>
            </p:nvSpPr>
            <p:spPr>
              <a:xfrm>
                <a:off x="6267472" y="2689915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>
              <a:off x="1511193" y="690186"/>
              <a:ext cx="963296" cy="1199219"/>
              <a:chOff x="5635116" y="1268488"/>
              <a:chExt cx="963296" cy="1199219"/>
            </a:xfrm>
          </p:grpSpPr>
          <p:sp>
            <p:nvSpPr>
              <p:cNvPr id="35" name="正方形/長方形 34"/>
              <p:cNvSpPr/>
              <p:nvPr/>
            </p:nvSpPr>
            <p:spPr>
              <a:xfrm>
                <a:off x="6233362" y="1411734"/>
                <a:ext cx="3412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 smtClean="0">
                    <a:solidFill>
                      <a:srgbClr val="FF0000"/>
                    </a:solidFill>
                  </a:rPr>
                  <a:t>+ 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5688647" y="1268488"/>
                <a:ext cx="34128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3600" dirty="0">
                    <a:solidFill>
                      <a:srgbClr val="FF0000"/>
                    </a:solidFill>
                  </a:rPr>
                  <a:t>-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6257127" y="1759821"/>
                <a:ext cx="34128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3600" b="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US" altLang="ja-JP" sz="4000" b="0" dirty="0" smtClean="0">
                    <a:solidFill>
                      <a:srgbClr val="FF0000"/>
                    </a:solidFill>
                  </a:rPr>
                  <a:t> </a:t>
                </a:r>
                <a:endParaRPr lang="ja-JP" altLang="en-US" sz="4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5635116" y="1971561"/>
                <a:ext cx="3412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 smtClean="0">
                    <a:solidFill>
                      <a:srgbClr val="FF0000"/>
                    </a:solidFill>
                  </a:rPr>
                  <a:t>+ 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60" name="Text Box 55"/>
          <p:cNvSpPr txBox="1">
            <a:spLocks noChangeArrowheads="1"/>
          </p:cNvSpPr>
          <p:nvPr/>
        </p:nvSpPr>
        <p:spPr bwMode="auto">
          <a:xfrm>
            <a:off x="5597408" y="4185523"/>
            <a:ext cx="26725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Z</a:t>
            </a:r>
            <a:r>
              <a:rPr lang="en-US" altLang="ja-JP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dirty="0" smtClean="0">
                <a:solidFill>
                  <a:srgbClr val="0000FF"/>
                </a:solidFill>
              </a:rPr>
              <a:t> invariant  </a:t>
            </a:r>
            <a:r>
              <a:rPr lang="en-US" altLang="ja-JP" sz="2400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dirty="0" smtClean="0">
                <a:solidFill>
                  <a:srgbClr val="0000FF"/>
                </a:solidFill>
                <a:latin typeface="+mj-lt"/>
              </a:rPr>
              <a:t>  = 0</a:t>
            </a:r>
            <a:endParaRPr lang="en-US" altLang="ja-JP" sz="2400" i="1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pic>
        <p:nvPicPr>
          <p:cNvPr id="6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624" y="1768407"/>
            <a:ext cx="2243138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6603237" y="1715767"/>
            <a:ext cx="2459441" cy="2990587"/>
            <a:chOff x="6481515" y="1718773"/>
            <a:chExt cx="2459441" cy="2990587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6481515" y="1724892"/>
              <a:ext cx="2459441" cy="2984468"/>
              <a:chOff x="1968025" y="1357914"/>
              <a:chExt cx="2459441" cy="2984468"/>
            </a:xfrm>
          </p:grpSpPr>
          <p:sp>
            <p:nvSpPr>
              <p:cNvPr id="63" name="Rectangle 15"/>
              <p:cNvSpPr>
                <a:spLocks noChangeArrowheads="1"/>
              </p:cNvSpPr>
              <p:nvPr/>
            </p:nvSpPr>
            <p:spPr bwMode="auto">
              <a:xfrm>
                <a:off x="1968025" y="1368218"/>
                <a:ext cx="2459441" cy="29741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square" tIns="2412000" bIns="36000">
                <a:spAutoFit/>
              </a:bodyPr>
              <a:lstStyle/>
              <a:p>
                <a:r>
                  <a:rPr lang="en-US" altLang="ja-JP" sz="1600" dirty="0">
                    <a:solidFill>
                      <a:srgbClr val="000000"/>
                    </a:solidFill>
                  </a:rPr>
                  <a:t>Tanaka, Sato, Ando </a:t>
                </a:r>
                <a:r>
                  <a:rPr lang="en-US" altLang="ja-JP" sz="1600" i="1" dirty="0">
                    <a:solidFill>
                      <a:srgbClr val="000000"/>
                    </a:solidFill>
                  </a:rPr>
                  <a:t>et al</a:t>
                </a:r>
                <a:r>
                  <a:rPr lang="en-US" altLang="ja-JP" sz="1600" dirty="0">
                    <a:solidFill>
                      <a:srgbClr val="000000"/>
                    </a:solidFill>
                  </a:rPr>
                  <a:t>., </a:t>
                </a:r>
                <a:endParaRPr lang="en-US" altLang="ja-JP" sz="1600" dirty="0" smtClean="0">
                  <a:solidFill>
                    <a:srgbClr val="000000"/>
                  </a:solidFill>
                </a:endParaRPr>
              </a:p>
              <a:p>
                <a:r>
                  <a:rPr lang="en-US" altLang="ja-JP" sz="1600" dirty="0" smtClean="0">
                    <a:solidFill>
                      <a:srgbClr val="000000"/>
                    </a:solidFill>
                  </a:rPr>
                  <a:t>Nature </a:t>
                </a:r>
                <a:r>
                  <a:rPr lang="en-US" altLang="ja-JP" sz="1600" dirty="0">
                    <a:solidFill>
                      <a:srgbClr val="000000"/>
                    </a:solidFill>
                  </a:rPr>
                  <a:t>Physics (2012)</a:t>
                </a:r>
                <a:r>
                  <a:rPr lang="en-US" altLang="ja-JP" sz="16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65" name="Picture 19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5" b="1"/>
              <a:stretch/>
            </p:blipFill>
            <p:spPr bwMode="auto">
              <a:xfrm>
                <a:off x="2154969" y="1357914"/>
                <a:ext cx="2002352" cy="23437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7" name="Rectangle 21"/>
            <p:cNvSpPr>
              <a:spLocks noChangeArrowheads="1"/>
            </p:cNvSpPr>
            <p:nvPr/>
          </p:nvSpPr>
          <p:spPr bwMode="auto">
            <a:xfrm>
              <a:off x="6775031" y="1718773"/>
              <a:ext cx="198095" cy="20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914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7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8" name="Rectangle 8"/>
          <p:cNvSpPr>
            <a:spLocks noGrp="1" noChangeArrowheads="1"/>
          </p:cNvSpPr>
          <p:nvPr>
            <p:ph type="title"/>
          </p:nvPr>
        </p:nvSpPr>
        <p:spPr>
          <a:xfrm>
            <a:off x="188913" y="39688"/>
            <a:ext cx="8359775" cy="719137"/>
          </a:xfrm>
        </p:spPr>
        <p:txBody>
          <a:bodyPr/>
          <a:lstStyle/>
          <a:p>
            <a:r>
              <a:rPr lang="en-US" altLang="ja-JP" dirty="0" smtClean="0"/>
              <a:t>SnTe (111) Surface State</a:t>
            </a:r>
            <a:endParaRPr lang="en-US" altLang="ja-JP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5" y="1485899"/>
            <a:ext cx="3976677" cy="450166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373" y="652768"/>
            <a:ext cx="2848247" cy="5554195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 rot="18934844">
            <a:off x="2808451" y="941505"/>
            <a:ext cx="1679676" cy="1608880"/>
            <a:chOff x="3204839" y="1322773"/>
            <a:chExt cx="1399218" cy="129478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2177" y="1340528"/>
              <a:ext cx="1371880" cy="1277029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3204839" y="1322773"/>
              <a:ext cx="239697" cy="124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93959" y="6426811"/>
            <a:ext cx="38246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</a:rPr>
              <a:t>Tanaka, Sato, Ando </a:t>
            </a:r>
            <a:r>
              <a:rPr lang="en-US" altLang="ja-JP" sz="1600" i="1" dirty="0">
                <a:solidFill>
                  <a:srgbClr val="000000"/>
                </a:solidFill>
              </a:rPr>
              <a:t>et al</a:t>
            </a:r>
            <a:r>
              <a:rPr lang="en-US" altLang="ja-JP" sz="1600" dirty="0">
                <a:solidFill>
                  <a:srgbClr val="000000"/>
                </a:solidFill>
              </a:rPr>
              <a:t>., </a:t>
            </a:r>
            <a:r>
              <a:rPr lang="en-US" altLang="ja-JP" sz="1600" dirty="0" smtClean="0">
                <a:solidFill>
                  <a:srgbClr val="000000"/>
                </a:solidFill>
              </a:rPr>
              <a:t>PRB (2013)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 </a:t>
            </a:r>
            <a:endParaRPr lang="en-US" altLang="ja-JP" sz="1600" b="1" dirty="0">
              <a:solidFill>
                <a:srgbClr val="000000"/>
              </a:solidFill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/>
          <a:stretch/>
        </p:blipFill>
        <p:spPr bwMode="auto">
          <a:xfrm>
            <a:off x="3112056" y="4661205"/>
            <a:ext cx="1479585" cy="139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4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8" name="Rectangle 8"/>
          <p:cNvSpPr>
            <a:spLocks noGrp="1" noChangeArrowheads="1"/>
          </p:cNvSpPr>
          <p:nvPr>
            <p:ph type="title"/>
          </p:nvPr>
        </p:nvSpPr>
        <p:spPr>
          <a:xfrm>
            <a:off x="188913" y="39688"/>
            <a:ext cx="8359775" cy="719137"/>
          </a:xfrm>
        </p:spPr>
        <p:txBody>
          <a:bodyPr/>
          <a:lstStyle/>
          <a:p>
            <a:r>
              <a:rPr lang="en-US" altLang="ja-JP" dirty="0" smtClean="0"/>
              <a:t>SnTe (111) Surface State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4" y="856175"/>
            <a:ext cx="5081955" cy="339350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655" y="3446584"/>
            <a:ext cx="2362180" cy="278056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6253538" y="518747"/>
            <a:ext cx="2099155" cy="2697852"/>
            <a:chOff x="6253537" y="237393"/>
            <a:chExt cx="2099155" cy="269785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9300" y="2660873"/>
              <a:ext cx="1489431" cy="274372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3537" y="465992"/>
              <a:ext cx="504025" cy="2041727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208" y="237393"/>
              <a:ext cx="1656484" cy="2391945"/>
            </a:xfrm>
            <a:prstGeom prst="rect">
              <a:avLst/>
            </a:prstGeom>
          </p:spPr>
        </p:pic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146" y="4437289"/>
            <a:ext cx="3762469" cy="2306750"/>
          </a:xfrm>
          <a:prstGeom prst="rect">
            <a:avLst/>
          </a:prstGeom>
        </p:spPr>
      </p:pic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393959" y="6426811"/>
            <a:ext cx="38246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</a:rPr>
              <a:t>Tanaka, Sato, Ando </a:t>
            </a:r>
            <a:r>
              <a:rPr lang="en-US" altLang="ja-JP" sz="1600" i="1" dirty="0">
                <a:solidFill>
                  <a:srgbClr val="000000"/>
                </a:solidFill>
              </a:rPr>
              <a:t>et al</a:t>
            </a:r>
            <a:r>
              <a:rPr lang="en-US" altLang="ja-JP" sz="1600" dirty="0">
                <a:solidFill>
                  <a:srgbClr val="000000"/>
                </a:solidFill>
              </a:rPr>
              <a:t>., </a:t>
            </a:r>
            <a:r>
              <a:rPr lang="en-US" altLang="ja-JP" sz="1600" dirty="0" smtClean="0">
                <a:solidFill>
                  <a:srgbClr val="000000"/>
                </a:solidFill>
              </a:rPr>
              <a:t>PRB (2013)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 </a:t>
            </a:r>
            <a:endParaRPr lang="en-US" altLang="ja-JP" sz="1600" b="1" dirty="0">
              <a:solidFill>
                <a:srgbClr val="000000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 rot="-595543">
            <a:off x="2013090" y="3778742"/>
            <a:ext cx="2991311" cy="830997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Two Different Dirac Cones at </a:t>
            </a:r>
            <a:r>
              <a:rPr lang="en-US" altLang="ja-JP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and M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1688" y="83399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SdH Oscillations in </a:t>
            </a:r>
            <a:r>
              <a:rPr kumimoji="1" lang="en-US" altLang="ja-JP" dirty="0" err="1" smtClean="0"/>
              <a:t>SnTe</a:t>
            </a:r>
            <a:r>
              <a:rPr kumimoji="1" lang="en-US" altLang="ja-JP" dirty="0" smtClean="0"/>
              <a:t> (111) Films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" y="962989"/>
            <a:ext cx="1955607" cy="11902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484" y="1067682"/>
            <a:ext cx="1796687" cy="11382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20" y="2226447"/>
            <a:ext cx="3632115" cy="4499323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 rot="-595543">
            <a:off x="2968127" y="2645904"/>
            <a:ext cx="538163" cy="334962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FF0000"/>
                </a:solidFill>
              </a:rPr>
              <a:t>2D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6707336" y="4229175"/>
            <a:ext cx="2024265" cy="1989276"/>
            <a:chOff x="2608080" y="2887487"/>
            <a:chExt cx="2024265" cy="1989276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8080" y="2887487"/>
              <a:ext cx="2024265" cy="1989276"/>
            </a:xfrm>
            <a:prstGeom prst="rect">
              <a:avLst/>
            </a:prstGeom>
          </p:spPr>
        </p:pic>
        <p:sp>
          <p:nvSpPr>
            <p:cNvPr id="28" name="正方形/長方形 27"/>
            <p:cNvSpPr/>
            <p:nvPr/>
          </p:nvSpPr>
          <p:spPr>
            <a:xfrm>
              <a:off x="2621176" y="2922172"/>
              <a:ext cx="1531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SnTe surface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3971435" y="4650713"/>
            <a:ext cx="2576618" cy="1567738"/>
            <a:chOff x="2231051" y="1134317"/>
            <a:chExt cx="2576618" cy="1567738"/>
          </a:xfrm>
        </p:grpSpPr>
        <p:sp>
          <p:nvSpPr>
            <p:cNvPr id="30" name="正方形/長方形 29"/>
            <p:cNvSpPr/>
            <p:nvPr/>
          </p:nvSpPr>
          <p:spPr>
            <a:xfrm>
              <a:off x="2377059" y="1626073"/>
              <a:ext cx="2279399" cy="3388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tx1"/>
                  </a:solidFill>
                </a:rPr>
                <a:t>n</a:t>
              </a:r>
              <a:r>
                <a:rPr kumimoji="1" lang="en-US" altLang="ja-JP" baseline="30000" dirty="0" smtClean="0">
                  <a:solidFill>
                    <a:schemeClr val="tx1"/>
                  </a:solidFill>
                </a:rPr>
                <a:t>++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-Bi</a:t>
              </a:r>
              <a:r>
                <a:rPr kumimoji="1" lang="en-US" altLang="ja-JP" baseline="-25000" dirty="0" smtClean="0">
                  <a:solidFill>
                    <a:schemeClr val="tx1"/>
                  </a:solidFill>
                </a:rPr>
                <a:t>2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Te</a:t>
              </a:r>
              <a:r>
                <a:rPr kumimoji="1" lang="en-US" altLang="ja-JP" baseline="-25000" dirty="0" smtClean="0">
                  <a:solidFill>
                    <a:schemeClr val="tx1"/>
                  </a:solidFill>
                </a:rPr>
                <a:t>3</a:t>
              </a:r>
              <a:r>
                <a:rPr kumimoji="1" lang="en-US" altLang="ja-JP" dirty="0" smtClean="0">
                  <a:solidFill>
                    <a:schemeClr val="tx1"/>
                  </a:solidFill>
                </a:rPr>
                <a:t>  30 nm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2378560" y="1134317"/>
              <a:ext cx="2276047" cy="485277"/>
            </a:xfrm>
            <a:prstGeom prst="rect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p</a:t>
              </a:r>
              <a:r>
                <a:rPr lang="en-US" altLang="ja-JP" baseline="30000" dirty="0" smtClean="0">
                  <a:solidFill>
                    <a:schemeClr val="tx1"/>
                  </a:solidFill>
                </a:rPr>
                <a:t>++</a:t>
              </a:r>
              <a:r>
                <a:rPr lang="en-US" altLang="ja-JP" dirty="0" smtClean="0">
                  <a:solidFill>
                    <a:schemeClr val="tx1"/>
                  </a:solidFill>
                </a:rPr>
                <a:t>-SnTe  36 </a:t>
              </a:r>
              <a:r>
                <a:rPr lang="en-US" altLang="ja-JP" dirty="0">
                  <a:solidFill>
                    <a:schemeClr val="tx1"/>
                  </a:solidFill>
                </a:rPr>
                <a:t>nm</a:t>
              </a:r>
              <a:endParaRPr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42" descr="ST1BT1_b.bmp"/>
            <p:cNvPicPr>
              <a:picLocks noChangeAspect="1"/>
            </p:cNvPicPr>
            <p:nvPr/>
          </p:nvPicPr>
          <p:blipFill rotWithShape="1">
            <a:blip r:embed="rId6" cstate="print"/>
            <a:srcRect t="58951"/>
            <a:stretch/>
          </p:blipFill>
          <p:spPr>
            <a:xfrm>
              <a:off x="2231051" y="1970202"/>
              <a:ext cx="2576618" cy="731853"/>
            </a:xfrm>
            <a:prstGeom prst="rect">
              <a:avLst/>
            </a:prstGeom>
          </p:spPr>
        </p:pic>
        <p:sp>
          <p:nvSpPr>
            <p:cNvPr id="33" name="正方形/長方形 32"/>
            <p:cNvSpPr/>
            <p:nvPr/>
          </p:nvSpPr>
          <p:spPr>
            <a:xfrm>
              <a:off x="2948992" y="1990569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/>
                <a:t>Sapphire </a:t>
              </a:r>
              <a:endParaRPr lang="ja-JP" altLang="en-US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3780958" y="916630"/>
            <a:ext cx="5311560" cy="2928982"/>
            <a:chOff x="3780958" y="916630"/>
            <a:chExt cx="5311560" cy="2928982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958" y="916630"/>
              <a:ext cx="5311560" cy="2928982"/>
            </a:xfrm>
            <a:prstGeom prst="rect">
              <a:avLst/>
            </a:prstGeom>
          </p:spPr>
        </p:pic>
        <p:sp>
          <p:nvSpPr>
            <p:cNvPr id="35" name="正方形/長方形 34"/>
            <p:cNvSpPr/>
            <p:nvPr/>
          </p:nvSpPr>
          <p:spPr>
            <a:xfrm>
              <a:off x="7190958" y="2860029"/>
              <a:ext cx="39754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FF0000"/>
                  </a:solidFill>
                </a:rPr>
                <a:t>0.55</a:t>
              </a:r>
              <a:endParaRPr lang="ja-JP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7411651" y="6290253"/>
            <a:ext cx="1737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err="1" smtClean="0">
                <a:solidFill>
                  <a:srgbClr val="000000"/>
                </a:solidFill>
              </a:rPr>
              <a:t>Taskin</a:t>
            </a:r>
            <a:r>
              <a:rPr lang="en-US" altLang="ja-JP" sz="1400" dirty="0" smtClean="0">
                <a:solidFill>
                  <a:srgbClr val="000000"/>
                </a:solidFill>
              </a:rPr>
              <a:t>, Ando </a:t>
            </a:r>
            <a:r>
              <a:rPr lang="en-US" altLang="ja-JP" sz="1400" i="1" dirty="0" smtClean="0">
                <a:solidFill>
                  <a:srgbClr val="000000"/>
                </a:solidFill>
              </a:rPr>
              <a:t>et </a:t>
            </a:r>
            <a:r>
              <a:rPr lang="en-US" altLang="ja-JP" sz="1400" i="1" dirty="0">
                <a:solidFill>
                  <a:srgbClr val="000000"/>
                </a:solidFill>
              </a:rPr>
              <a:t>al</a:t>
            </a:r>
            <a:r>
              <a:rPr lang="en-US" altLang="ja-JP" sz="1400" dirty="0">
                <a:solidFill>
                  <a:srgbClr val="000000"/>
                </a:solidFill>
              </a:rPr>
              <a:t>., 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smtClean="0">
                <a:solidFill>
                  <a:srgbClr val="000000"/>
                </a:solidFill>
              </a:rPr>
              <a:t>PRB </a:t>
            </a:r>
            <a:r>
              <a:rPr lang="en-US" altLang="ja-JP" sz="1400" dirty="0">
                <a:solidFill>
                  <a:srgbClr val="000000"/>
                </a:solidFill>
              </a:rPr>
              <a:t>(</a:t>
            </a:r>
            <a:r>
              <a:rPr lang="en-US" altLang="ja-JP" sz="1400" dirty="0" smtClean="0">
                <a:solidFill>
                  <a:srgbClr val="000000"/>
                </a:solidFill>
              </a:rPr>
              <a:t>2014)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7103833" y="2787427"/>
            <a:ext cx="615636" cy="334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 rot="-595543">
            <a:off x="6923158" y="2415768"/>
            <a:ext cx="755650" cy="333375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Dirac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7039133" y="576559"/>
            <a:ext cx="2034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smtClean="0">
                <a:solidFill>
                  <a:srgbClr val="FF0000"/>
                </a:solidFill>
              </a:rPr>
              <a:t>n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-type</a:t>
            </a:r>
            <a:r>
              <a:rPr lang="ja-JP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carriers </a:t>
            </a:r>
            <a:endParaRPr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5813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58" y="916630"/>
            <a:ext cx="5311560" cy="29289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1688" y="83399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SdH </a:t>
            </a:r>
            <a:r>
              <a:rPr lang="en-US" altLang="ja-JP" dirty="0"/>
              <a:t>Oscillations in </a:t>
            </a:r>
            <a:r>
              <a:rPr lang="en-US" altLang="ja-JP" dirty="0" err="1"/>
              <a:t>SnTe</a:t>
            </a:r>
            <a:r>
              <a:rPr lang="en-US" altLang="ja-JP" dirty="0"/>
              <a:t> (111) Films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" y="962989"/>
            <a:ext cx="1955607" cy="11902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484" y="1067682"/>
            <a:ext cx="1796687" cy="11382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20" y="2226447"/>
            <a:ext cx="3632115" cy="4499323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190958" y="2860029"/>
            <a:ext cx="39754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ja-JP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0.55</a:t>
            </a:r>
            <a:endParaRPr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7103833" y="2787427"/>
            <a:ext cx="615636" cy="334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039133" y="576559"/>
            <a:ext cx="2034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smtClean="0">
                <a:solidFill>
                  <a:srgbClr val="FF0000"/>
                </a:solidFill>
              </a:rPr>
              <a:t>n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-type</a:t>
            </a:r>
            <a:r>
              <a:rPr lang="ja-JP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carriers </a:t>
            </a:r>
            <a:endParaRPr lang="ja-JP" altLang="en-US" sz="2000" b="1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 rot="-595543">
            <a:off x="2968127" y="2645904"/>
            <a:ext cx="538163" cy="334962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2000" b="1" smtClean="0">
                <a:solidFill>
                  <a:srgbClr val="FF0000"/>
                </a:solidFill>
              </a:rPr>
              <a:t>2D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 rot="-595543">
            <a:off x="6923158" y="2415768"/>
            <a:ext cx="755650" cy="333375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Dirac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282" y="3869354"/>
            <a:ext cx="4276725" cy="2954628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6522966" y="3985585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k</a:t>
            </a:r>
            <a:r>
              <a:rPr lang="en-US" altLang="ja-JP" sz="2000" baseline="-25000" dirty="0" smtClean="0"/>
              <a:t>F</a:t>
            </a:r>
            <a:r>
              <a:rPr lang="en-US" altLang="ja-JP" sz="2000" dirty="0" smtClean="0"/>
              <a:t> = 1.8</a:t>
            </a:r>
            <a:r>
              <a:rPr lang="en-US" altLang="ja-JP" sz="2000" baseline="-25000" dirty="0" smtClean="0"/>
              <a:t> </a:t>
            </a:r>
            <a:r>
              <a:rPr lang="en-US" altLang="ja-JP" sz="2000" dirty="0" smtClean="0">
                <a:sym typeface="Symbol" panose="05050102010706020507" pitchFamily="18" charset="2"/>
              </a:rPr>
              <a:t>10</a:t>
            </a:r>
            <a:r>
              <a:rPr lang="en-US" altLang="ja-JP" sz="2000" baseline="30000" dirty="0" smtClean="0">
                <a:sym typeface="Symbol" panose="05050102010706020507" pitchFamily="18" charset="2"/>
              </a:rPr>
              <a:t>6</a:t>
            </a:r>
            <a:r>
              <a:rPr lang="en-US" altLang="ja-JP" sz="2000" dirty="0" smtClean="0">
                <a:sym typeface="Symbol" panose="05050102010706020507" pitchFamily="18" charset="2"/>
              </a:rPr>
              <a:t> cm</a:t>
            </a:r>
            <a:r>
              <a:rPr lang="en-US" altLang="ja-JP" sz="2000" baseline="30000" dirty="0" smtClean="0">
                <a:sym typeface="Symbol" panose="05050102010706020507" pitchFamily="18" charset="2"/>
              </a:rPr>
              <a:t>-1</a:t>
            </a:r>
            <a:r>
              <a:rPr lang="en-US" altLang="ja-JP" sz="2000" dirty="0" smtClean="0">
                <a:sym typeface="Symbol" panose="05050102010706020507" pitchFamily="18" charset="2"/>
              </a:rPr>
              <a:t>  </a:t>
            </a:r>
          </a:p>
          <a:p>
            <a:r>
              <a:rPr lang="en-US" altLang="ja-JP" sz="2000" dirty="0">
                <a:sym typeface="Symbol" panose="05050102010706020507" pitchFamily="18" charset="2"/>
              </a:rPr>
              <a:t> </a:t>
            </a:r>
            <a:r>
              <a:rPr lang="en-US" altLang="ja-JP" sz="2000" dirty="0" smtClean="0">
                <a:sym typeface="Symbol" panose="05050102010706020507" pitchFamily="18" charset="2"/>
              </a:rPr>
              <a:t>       &amp;  </a:t>
            </a:r>
            <a:r>
              <a:rPr lang="en-US" altLang="ja-JP" sz="2000" dirty="0" smtClean="0"/>
              <a:t>2.1</a:t>
            </a:r>
            <a:r>
              <a:rPr lang="en-US" altLang="ja-JP" sz="2000" baseline="-25000" dirty="0" smtClean="0"/>
              <a:t> </a:t>
            </a:r>
            <a:r>
              <a:rPr lang="en-US" altLang="ja-JP" sz="2000" dirty="0">
                <a:sym typeface="Symbol" panose="05050102010706020507" pitchFamily="18" charset="2"/>
              </a:rPr>
              <a:t>10</a:t>
            </a:r>
            <a:r>
              <a:rPr lang="en-US" altLang="ja-JP" sz="2000" baseline="30000" dirty="0">
                <a:sym typeface="Symbol" panose="05050102010706020507" pitchFamily="18" charset="2"/>
              </a:rPr>
              <a:t>6</a:t>
            </a:r>
            <a:r>
              <a:rPr lang="en-US" altLang="ja-JP" sz="2000" dirty="0">
                <a:sym typeface="Symbol" panose="05050102010706020507" pitchFamily="18" charset="2"/>
              </a:rPr>
              <a:t> cm</a:t>
            </a:r>
            <a:r>
              <a:rPr lang="en-US" altLang="ja-JP" sz="2000" baseline="30000" dirty="0">
                <a:sym typeface="Symbol" panose="05050102010706020507" pitchFamily="18" charset="2"/>
              </a:rPr>
              <a:t>-1</a:t>
            </a:r>
            <a:endParaRPr lang="ja-JP" altLang="en-US" sz="2000" baseline="30000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 rot="-595543">
            <a:off x="4880025" y="4121664"/>
            <a:ext cx="3342313" cy="830997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</a:rPr>
              <a:t>Dirac fermions on the top 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SnTe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surface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7411651" y="6290253"/>
            <a:ext cx="1737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err="1" smtClean="0">
                <a:solidFill>
                  <a:srgbClr val="000000"/>
                </a:solidFill>
              </a:rPr>
              <a:t>Taskin</a:t>
            </a:r>
            <a:r>
              <a:rPr lang="en-US" altLang="ja-JP" sz="1400" dirty="0" smtClean="0">
                <a:solidFill>
                  <a:srgbClr val="000000"/>
                </a:solidFill>
              </a:rPr>
              <a:t>, Ando </a:t>
            </a:r>
            <a:r>
              <a:rPr lang="en-US" altLang="ja-JP" sz="1400" i="1" dirty="0" smtClean="0">
                <a:solidFill>
                  <a:srgbClr val="000000"/>
                </a:solidFill>
              </a:rPr>
              <a:t>et </a:t>
            </a:r>
            <a:r>
              <a:rPr lang="en-US" altLang="ja-JP" sz="1400" i="1" dirty="0">
                <a:solidFill>
                  <a:srgbClr val="000000"/>
                </a:solidFill>
              </a:rPr>
              <a:t>al</a:t>
            </a:r>
            <a:r>
              <a:rPr lang="en-US" altLang="ja-JP" sz="1400" dirty="0">
                <a:solidFill>
                  <a:srgbClr val="000000"/>
                </a:solidFill>
              </a:rPr>
              <a:t>., 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smtClean="0">
                <a:solidFill>
                  <a:srgbClr val="000000"/>
                </a:solidFill>
              </a:rPr>
              <a:t>PRB </a:t>
            </a:r>
            <a:r>
              <a:rPr lang="en-US" altLang="ja-JP" sz="1400" dirty="0">
                <a:solidFill>
                  <a:srgbClr val="000000"/>
                </a:solidFill>
              </a:rPr>
              <a:t>(</a:t>
            </a:r>
            <a:r>
              <a:rPr lang="en-US" altLang="ja-JP" sz="1400" dirty="0" smtClean="0">
                <a:solidFill>
                  <a:srgbClr val="000000"/>
                </a:solidFill>
              </a:rPr>
              <a:t>2014)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19100" y="2751138"/>
            <a:ext cx="8275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/>
              <a:t>Topological Superconductor</a:t>
            </a:r>
            <a:endParaRPr lang="en-US" altLang="ja-JP" sz="4000" baseline="-25000"/>
          </a:p>
        </p:txBody>
      </p:sp>
    </p:spTree>
    <p:extLst>
      <p:ext uri="{BB962C8B-B14F-4D97-AF65-F5344CB8AC3E}">
        <p14:creationId xmlns:p14="http://schemas.microsoft.com/office/powerpoint/2010/main" val="13041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266" name="Rectangle 2"/>
          <p:cNvSpPr>
            <a:spLocks noChangeArrowheads="1"/>
          </p:cNvSpPr>
          <p:nvPr/>
        </p:nvSpPr>
        <p:spPr bwMode="auto">
          <a:xfrm>
            <a:off x="6553200" y="24193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Possible Topological Superconductors</a:t>
            </a:r>
          </a:p>
        </p:txBody>
      </p:sp>
      <p:sp>
        <p:nvSpPr>
          <p:cNvPr id="1931268" name="Text Box 4"/>
          <p:cNvSpPr txBox="1">
            <a:spLocks noChangeArrowheads="1"/>
          </p:cNvSpPr>
          <p:nvPr/>
        </p:nvSpPr>
        <p:spPr bwMode="auto">
          <a:xfrm>
            <a:off x="406400" y="3014663"/>
            <a:ext cx="420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Invariant (TRI)</a:t>
            </a:r>
          </a:p>
        </p:txBody>
      </p:sp>
      <p:sp>
        <p:nvSpPr>
          <p:cNvPr id="1931269" name="Text Box 5"/>
          <p:cNvSpPr txBox="1">
            <a:spLocks noChangeArrowheads="1"/>
          </p:cNvSpPr>
          <p:nvPr/>
        </p:nvSpPr>
        <p:spPr bwMode="auto">
          <a:xfrm>
            <a:off x="417513" y="2419350"/>
            <a:ext cx="411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Broken (TRB)</a:t>
            </a:r>
          </a:p>
        </p:txBody>
      </p:sp>
      <p:sp>
        <p:nvSpPr>
          <p:cNvPr id="1931270" name="Rectangle 6"/>
          <p:cNvSpPr>
            <a:spLocks noChangeArrowheads="1"/>
          </p:cNvSpPr>
          <p:nvPr/>
        </p:nvSpPr>
        <p:spPr bwMode="auto">
          <a:xfrm>
            <a:off x="5086350" y="1858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1D</a:t>
            </a:r>
          </a:p>
        </p:txBody>
      </p:sp>
      <p:sp>
        <p:nvSpPr>
          <p:cNvPr id="1931271" name="Rectangle 7"/>
          <p:cNvSpPr>
            <a:spLocks noChangeArrowheads="1"/>
          </p:cNvSpPr>
          <p:nvPr/>
        </p:nvSpPr>
        <p:spPr bwMode="auto">
          <a:xfrm>
            <a:off x="6418263" y="1860550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2D</a:t>
            </a:r>
          </a:p>
        </p:txBody>
      </p:sp>
      <p:sp>
        <p:nvSpPr>
          <p:cNvPr id="1931272" name="Rectangle 8"/>
          <p:cNvSpPr>
            <a:spLocks noChangeArrowheads="1"/>
          </p:cNvSpPr>
          <p:nvPr/>
        </p:nvSpPr>
        <p:spPr bwMode="auto">
          <a:xfrm>
            <a:off x="7731125" y="1844675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3D</a:t>
            </a:r>
          </a:p>
        </p:txBody>
      </p:sp>
      <p:sp>
        <p:nvSpPr>
          <p:cNvPr id="1931273" name="Rectangle 9"/>
          <p:cNvSpPr>
            <a:spLocks noChangeArrowheads="1"/>
          </p:cNvSpPr>
          <p:nvPr/>
        </p:nvSpPr>
        <p:spPr bwMode="auto">
          <a:xfrm>
            <a:off x="5159375" y="24257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4" name="Rectangle 10"/>
          <p:cNvSpPr>
            <a:spLocks noChangeArrowheads="1"/>
          </p:cNvSpPr>
          <p:nvPr/>
        </p:nvSpPr>
        <p:spPr bwMode="auto">
          <a:xfrm>
            <a:off x="5168900" y="301625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5" name="Rectangle 11"/>
          <p:cNvSpPr>
            <a:spLocks noChangeArrowheads="1"/>
          </p:cNvSpPr>
          <p:nvPr/>
        </p:nvSpPr>
        <p:spPr bwMode="auto">
          <a:xfrm>
            <a:off x="6551613" y="3008313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6" name="Rectangle 12"/>
          <p:cNvSpPr>
            <a:spLocks noChangeArrowheads="1"/>
          </p:cNvSpPr>
          <p:nvPr/>
        </p:nvSpPr>
        <p:spPr bwMode="auto">
          <a:xfrm>
            <a:off x="7953375" y="29908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77" name="Rectangle 13"/>
          <p:cNvSpPr>
            <a:spLocks noChangeArrowheads="1"/>
          </p:cNvSpPr>
          <p:nvPr/>
        </p:nvSpPr>
        <p:spPr bwMode="auto">
          <a:xfrm>
            <a:off x="7935913" y="2376488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-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78" name="Rectangle 14"/>
          <p:cNvSpPr>
            <a:spLocks noChangeArrowheads="1"/>
          </p:cNvSpPr>
          <p:nvPr/>
        </p:nvSpPr>
        <p:spPr bwMode="auto">
          <a:xfrm>
            <a:off x="849313" y="1600200"/>
            <a:ext cx="3670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Schnyder-Ryu-Furusaki-Ludwig (2008)</a:t>
            </a:r>
          </a:p>
          <a:p>
            <a:r>
              <a:rPr lang="en-US" altLang="ja-JP" sz="1600">
                <a:solidFill>
                  <a:srgbClr val="000000"/>
                </a:solidFill>
              </a:rPr>
              <a:t>Kitaev (2009)</a:t>
            </a:r>
          </a:p>
        </p:txBody>
      </p:sp>
      <p:sp>
        <p:nvSpPr>
          <p:cNvPr id="1931279" name="Rectangle 15"/>
          <p:cNvSpPr>
            <a:spLocks noChangeArrowheads="1"/>
          </p:cNvSpPr>
          <p:nvPr/>
        </p:nvSpPr>
        <p:spPr bwMode="auto">
          <a:xfrm>
            <a:off x="360363" y="1103313"/>
            <a:ext cx="831850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solidFill>
                  <a:srgbClr val="000000"/>
                </a:solidFill>
              </a:rPr>
              <a:t>“Periodic Table” of topological invariant</a:t>
            </a:r>
          </a:p>
        </p:txBody>
      </p:sp>
      <p:grpSp>
        <p:nvGrpSpPr>
          <p:cNvPr id="1931308" name="Group 44"/>
          <p:cNvGrpSpPr>
            <a:grpSpLocks/>
          </p:cNvGrpSpPr>
          <p:nvPr/>
        </p:nvGrpSpPr>
        <p:grpSpPr bwMode="auto">
          <a:xfrm>
            <a:off x="6913563" y="1173163"/>
            <a:ext cx="2138362" cy="1365250"/>
            <a:chOff x="4355" y="739"/>
            <a:chExt cx="1347" cy="860"/>
          </a:xfrm>
        </p:grpSpPr>
        <p:sp>
          <p:nvSpPr>
            <p:cNvPr id="1931309" name="Line 45"/>
            <p:cNvSpPr>
              <a:spLocks noChangeShapeType="1"/>
            </p:cNvSpPr>
            <p:nvPr/>
          </p:nvSpPr>
          <p:spPr bwMode="auto">
            <a:xfrm flipH="1">
              <a:off x="4355" y="1087"/>
              <a:ext cx="288" cy="51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31310" name="Rectangle 46"/>
            <p:cNvSpPr>
              <a:spLocks noChangeArrowheads="1"/>
            </p:cNvSpPr>
            <p:nvPr/>
          </p:nvSpPr>
          <p:spPr bwMode="auto">
            <a:xfrm>
              <a:off x="4554" y="893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Chiral p-wave</a:t>
              </a:r>
            </a:p>
          </p:txBody>
        </p:sp>
        <p:sp>
          <p:nvSpPr>
            <p:cNvPr id="1931311" name="Rectangle 47"/>
            <p:cNvSpPr>
              <a:spLocks noChangeArrowheads="1"/>
            </p:cNvSpPr>
            <p:nvPr/>
          </p:nvSpPr>
          <p:spPr bwMode="auto">
            <a:xfrm>
              <a:off x="4554" y="739"/>
              <a:ext cx="1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SC in TI surface</a:t>
              </a:r>
            </a:p>
          </p:txBody>
        </p:sp>
      </p:grpSp>
      <p:sp>
        <p:nvSpPr>
          <p:cNvPr id="1931312" name="Oval 48"/>
          <p:cNvSpPr>
            <a:spLocks noChangeArrowheads="1"/>
          </p:cNvSpPr>
          <p:nvPr/>
        </p:nvSpPr>
        <p:spPr bwMode="auto">
          <a:xfrm>
            <a:off x="6507163" y="2432050"/>
            <a:ext cx="449262" cy="449263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b="1">
              <a:solidFill>
                <a:srgbClr val="00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747346" y="2734407"/>
            <a:ext cx="7561629" cy="3780694"/>
            <a:chOff x="747346" y="2734407"/>
            <a:chExt cx="7561629" cy="3780694"/>
          </a:xfrm>
        </p:grpSpPr>
        <p:sp>
          <p:nvSpPr>
            <p:cNvPr id="56" name="AutoShape 29"/>
            <p:cNvSpPr>
              <a:spLocks noChangeArrowheads="1"/>
            </p:cNvSpPr>
            <p:nvPr/>
          </p:nvSpPr>
          <p:spPr bwMode="auto">
            <a:xfrm>
              <a:off x="747346" y="3678239"/>
              <a:ext cx="7561629" cy="2836862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57" name="Freeform 35"/>
            <p:cNvSpPr>
              <a:spLocks/>
            </p:cNvSpPr>
            <p:nvPr/>
          </p:nvSpPr>
          <p:spPr bwMode="auto">
            <a:xfrm>
              <a:off x="5680074" y="2734407"/>
              <a:ext cx="891413" cy="954447"/>
            </a:xfrm>
            <a:custGeom>
              <a:avLst/>
              <a:gdLst>
                <a:gd name="T0" fmla="*/ 577 w 603"/>
                <a:gd name="T1" fmla="*/ 0 h 176"/>
                <a:gd name="T2" fmla="*/ 0 w 603"/>
                <a:gd name="T3" fmla="*/ 176 h 176"/>
                <a:gd name="T4" fmla="*/ 539 w 603"/>
                <a:gd name="T5" fmla="*/ 171 h 176"/>
                <a:gd name="T6" fmla="*/ 603 w 603"/>
                <a:gd name="T7" fmla="*/ 32 h 176"/>
                <a:gd name="T8" fmla="*/ 577 w 603"/>
                <a:gd name="T9" fmla="*/ 0 h 176"/>
                <a:gd name="connsiteX0" fmla="*/ 9569 w 10202"/>
                <a:gd name="connsiteY0" fmla="*/ 0 h 10000"/>
                <a:gd name="connsiteX1" fmla="*/ 0 w 10202"/>
                <a:gd name="connsiteY1" fmla="*/ 10000 h 10000"/>
                <a:gd name="connsiteX2" fmla="*/ 8939 w 10202"/>
                <a:gd name="connsiteY2" fmla="*/ 9716 h 10000"/>
                <a:gd name="connsiteX3" fmla="*/ 10202 w 10202"/>
                <a:gd name="connsiteY3" fmla="*/ 985 h 10000"/>
                <a:gd name="connsiteX4" fmla="*/ 9569 w 10202"/>
                <a:gd name="connsiteY4" fmla="*/ 0 h 10000"/>
                <a:gd name="connsiteX0" fmla="*/ 9569 w 10000"/>
                <a:gd name="connsiteY0" fmla="*/ 0 h 10000"/>
                <a:gd name="connsiteX1" fmla="*/ 0 w 10000"/>
                <a:gd name="connsiteY1" fmla="*/ 10000 h 10000"/>
                <a:gd name="connsiteX2" fmla="*/ 8939 w 10000"/>
                <a:gd name="connsiteY2" fmla="*/ 9716 h 10000"/>
                <a:gd name="connsiteX3" fmla="*/ 10000 w 10000"/>
                <a:gd name="connsiteY3" fmla="*/ 800 h 10000"/>
                <a:gd name="connsiteX4" fmla="*/ 9569 w 10000"/>
                <a:gd name="connsiteY4" fmla="*/ 0 h 10000"/>
                <a:gd name="connsiteX0" fmla="*/ 9569 w 10000"/>
                <a:gd name="connsiteY0" fmla="*/ 0 h 9910"/>
                <a:gd name="connsiteX1" fmla="*/ 0 w 10000"/>
                <a:gd name="connsiteY1" fmla="*/ 9910 h 9910"/>
                <a:gd name="connsiteX2" fmla="*/ 8939 w 10000"/>
                <a:gd name="connsiteY2" fmla="*/ 9716 h 9910"/>
                <a:gd name="connsiteX3" fmla="*/ 10000 w 10000"/>
                <a:gd name="connsiteY3" fmla="*/ 800 h 9910"/>
                <a:gd name="connsiteX4" fmla="*/ 9569 w 10000"/>
                <a:gd name="connsiteY4" fmla="*/ 0 h 9910"/>
                <a:gd name="connsiteX0" fmla="*/ 9569 w 10000"/>
                <a:gd name="connsiteY0" fmla="*/ 0 h 9909"/>
                <a:gd name="connsiteX1" fmla="*/ 0 w 10000"/>
                <a:gd name="connsiteY1" fmla="*/ 9909 h 9909"/>
                <a:gd name="connsiteX2" fmla="*/ 8939 w 10000"/>
                <a:gd name="connsiteY2" fmla="*/ 9804 h 9909"/>
                <a:gd name="connsiteX3" fmla="*/ 10000 w 10000"/>
                <a:gd name="connsiteY3" fmla="*/ 807 h 9909"/>
                <a:gd name="connsiteX4" fmla="*/ 9569 w 10000"/>
                <a:gd name="connsiteY4" fmla="*/ 0 h 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09">
                  <a:moveTo>
                    <a:pt x="9569" y="0"/>
                  </a:moveTo>
                  <a:lnTo>
                    <a:pt x="0" y="9909"/>
                  </a:lnTo>
                  <a:lnTo>
                    <a:pt x="8939" y="9804"/>
                  </a:lnTo>
                  <a:lnTo>
                    <a:pt x="10000" y="807"/>
                  </a:lnTo>
                  <a:lnTo>
                    <a:pt x="9569" y="0"/>
                  </a:lnTo>
                  <a:close/>
                </a:path>
              </a:pathLst>
            </a:custGeom>
            <a:solidFill>
              <a:srgbClr val="FF00FF">
                <a:alpha val="29804"/>
              </a:srgbClr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93" name="Rectangle 22"/>
            <p:cNvSpPr>
              <a:spLocks noChangeArrowheads="1"/>
            </p:cNvSpPr>
            <p:nvPr/>
          </p:nvSpPr>
          <p:spPr bwMode="auto">
            <a:xfrm>
              <a:off x="841130" y="3731358"/>
              <a:ext cx="474662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400" dirty="0">
                  <a:solidFill>
                    <a:srgbClr val="FF0000"/>
                  </a:solidFill>
                </a:rPr>
                <a:t>Surface State of TIs</a:t>
              </a:r>
            </a:p>
          </p:txBody>
        </p:sp>
        <p:grpSp>
          <p:nvGrpSpPr>
            <p:cNvPr id="94" name="Group 23"/>
            <p:cNvGrpSpPr>
              <a:grpSpLocks/>
            </p:cNvGrpSpPr>
            <p:nvPr/>
          </p:nvGrpSpPr>
          <p:grpSpPr bwMode="auto">
            <a:xfrm>
              <a:off x="5889380" y="4120296"/>
              <a:ext cx="2320925" cy="1566862"/>
              <a:chOff x="3372" y="3033"/>
              <a:chExt cx="1462" cy="987"/>
            </a:xfrm>
          </p:grpSpPr>
          <p:sp>
            <p:nvSpPr>
              <p:cNvPr id="95" name="Rectangle 24"/>
              <p:cNvSpPr>
                <a:spLocks noChangeArrowheads="1"/>
              </p:cNvSpPr>
              <p:nvPr/>
            </p:nvSpPr>
            <p:spPr bwMode="auto">
              <a:xfrm>
                <a:off x="4010" y="3196"/>
                <a:ext cx="82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solidFill>
                      <a:srgbClr val="FF0000"/>
                    </a:solidFill>
                  </a:rPr>
                  <a:t>Bogoliubov qp</a:t>
                </a:r>
              </a:p>
            </p:txBody>
          </p:sp>
          <p:sp>
            <p:nvSpPr>
              <p:cNvPr id="96" name="Line 25"/>
              <p:cNvSpPr>
                <a:spLocks noChangeShapeType="1"/>
              </p:cNvSpPr>
              <p:nvPr/>
            </p:nvSpPr>
            <p:spPr bwMode="auto">
              <a:xfrm>
                <a:off x="3617" y="3520"/>
                <a:ext cx="751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26"/>
              <p:cNvSpPr>
                <a:spLocks noChangeArrowheads="1"/>
              </p:cNvSpPr>
              <p:nvPr/>
            </p:nvSpPr>
            <p:spPr bwMode="auto">
              <a:xfrm>
                <a:off x="3372" y="3382"/>
                <a:ext cx="27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8000"/>
                    </a:solidFill>
                  </a:rPr>
                  <a:t>E</a:t>
                </a:r>
                <a:r>
                  <a:rPr lang="en-US" altLang="ja-JP" baseline="-25000">
                    <a:solidFill>
                      <a:srgbClr val="008000"/>
                    </a:solidFill>
                  </a:rPr>
                  <a:t>F</a:t>
                </a:r>
              </a:p>
            </p:txBody>
          </p:sp>
          <p:sp>
            <p:nvSpPr>
              <p:cNvPr id="98" name="Line 27"/>
              <p:cNvSpPr>
                <a:spLocks noChangeShapeType="1"/>
              </p:cNvSpPr>
              <p:nvPr/>
            </p:nvSpPr>
            <p:spPr bwMode="auto">
              <a:xfrm>
                <a:off x="3437" y="3676"/>
                <a:ext cx="9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Line 28"/>
              <p:cNvSpPr>
                <a:spLocks noChangeShapeType="1"/>
              </p:cNvSpPr>
              <p:nvPr/>
            </p:nvSpPr>
            <p:spPr bwMode="auto">
              <a:xfrm>
                <a:off x="3430" y="3370"/>
                <a:ext cx="93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Line 29"/>
              <p:cNvSpPr>
                <a:spLocks noChangeShapeType="1"/>
              </p:cNvSpPr>
              <p:nvPr/>
            </p:nvSpPr>
            <p:spPr bwMode="auto">
              <a:xfrm>
                <a:off x="3545" y="3057"/>
                <a:ext cx="679" cy="9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Line 30"/>
              <p:cNvSpPr>
                <a:spLocks noChangeShapeType="1"/>
              </p:cNvSpPr>
              <p:nvPr/>
            </p:nvSpPr>
            <p:spPr bwMode="auto">
              <a:xfrm flipH="1">
                <a:off x="3527" y="3044"/>
                <a:ext cx="680" cy="9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31"/>
              <p:cNvSpPr>
                <a:spLocks/>
              </p:cNvSpPr>
              <p:nvPr/>
            </p:nvSpPr>
            <p:spPr bwMode="auto">
              <a:xfrm>
                <a:off x="3554" y="3694"/>
                <a:ext cx="631" cy="326"/>
              </a:xfrm>
              <a:custGeom>
                <a:avLst/>
                <a:gdLst>
                  <a:gd name="T0" fmla="*/ 0 w 598"/>
                  <a:gd name="T1" fmla="*/ 353 h 353"/>
                  <a:gd name="T2" fmla="*/ 107 w 598"/>
                  <a:gd name="T3" fmla="*/ 166 h 353"/>
                  <a:gd name="T4" fmla="*/ 203 w 598"/>
                  <a:gd name="T5" fmla="*/ 43 h 353"/>
                  <a:gd name="T6" fmla="*/ 299 w 598"/>
                  <a:gd name="T7" fmla="*/ 1 h 353"/>
                  <a:gd name="T8" fmla="*/ 395 w 598"/>
                  <a:gd name="T9" fmla="*/ 38 h 353"/>
                  <a:gd name="T10" fmla="*/ 464 w 598"/>
                  <a:gd name="T11" fmla="*/ 123 h 353"/>
                  <a:gd name="T12" fmla="*/ 598 w 598"/>
                  <a:gd name="T13" fmla="*/ 353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8" h="353">
                    <a:moveTo>
                      <a:pt x="0" y="353"/>
                    </a:moveTo>
                    <a:cubicBezTo>
                      <a:pt x="36" y="285"/>
                      <a:pt x="73" y="218"/>
                      <a:pt x="107" y="166"/>
                    </a:cubicBezTo>
                    <a:cubicBezTo>
                      <a:pt x="141" y="114"/>
                      <a:pt x="171" y="70"/>
                      <a:pt x="203" y="43"/>
                    </a:cubicBezTo>
                    <a:cubicBezTo>
                      <a:pt x="235" y="16"/>
                      <a:pt x="267" y="2"/>
                      <a:pt x="299" y="1"/>
                    </a:cubicBezTo>
                    <a:cubicBezTo>
                      <a:pt x="331" y="0"/>
                      <a:pt x="368" y="18"/>
                      <a:pt x="395" y="38"/>
                    </a:cubicBezTo>
                    <a:cubicBezTo>
                      <a:pt x="422" y="58"/>
                      <a:pt x="430" y="71"/>
                      <a:pt x="464" y="123"/>
                    </a:cubicBezTo>
                    <a:cubicBezTo>
                      <a:pt x="498" y="175"/>
                      <a:pt x="548" y="264"/>
                      <a:pt x="598" y="353"/>
                    </a:cubicBez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32"/>
              <p:cNvSpPr>
                <a:spLocks/>
              </p:cNvSpPr>
              <p:nvPr/>
            </p:nvSpPr>
            <p:spPr bwMode="auto">
              <a:xfrm flipV="1">
                <a:off x="3561" y="3033"/>
                <a:ext cx="619" cy="326"/>
              </a:xfrm>
              <a:custGeom>
                <a:avLst/>
                <a:gdLst>
                  <a:gd name="T0" fmla="*/ 0 w 598"/>
                  <a:gd name="T1" fmla="*/ 353 h 353"/>
                  <a:gd name="T2" fmla="*/ 107 w 598"/>
                  <a:gd name="T3" fmla="*/ 166 h 353"/>
                  <a:gd name="T4" fmla="*/ 203 w 598"/>
                  <a:gd name="T5" fmla="*/ 43 h 353"/>
                  <a:gd name="T6" fmla="*/ 299 w 598"/>
                  <a:gd name="T7" fmla="*/ 1 h 353"/>
                  <a:gd name="T8" fmla="*/ 395 w 598"/>
                  <a:gd name="T9" fmla="*/ 38 h 353"/>
                  <a:gd name="T10" fmla="*/ 464 w 598"/>
                  <a:gd name="T11" fmla="*/ 123 h 353"/>
                  <a:gd name="T12" fmla="*/ 598 w 598"/>
                  <a:gd name="T13" fmla="*/ 353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8" h="353">
                    <a:moveTo>
                      <a:pt x="0" y="353"/>
                    </a:moveTo>
                    <a:cubicBezTo>
                      <a:pt x="36" y="285"/>
                      <a:pt x="73" y="218"/>
                      <a:pt x="107" y="166"/>
                    </a:cubicBezTo>
                    <a:cubicBezTo>
                      <a:pt x="141" y="114"/>
                      <a:pt x="171" y="70"/>
                      <a:pt x="203" y="43"/>
                    </a:cubicBezTo>
                    <a:cubicBezTo>
                      <a:pt x="235" y="16"/>
                      <a:pt x="267" y="2"/>
                      <a:pt x="299" y="1"/>
                    </a:cubicBezTo>
                    <a:cubicBezTo>
                      <a:pt x="331" y="0"/>
                      <a:pt x="368" y="18"/>
                      <a:pt x="395" y="38"/>
                    </a:cubicBezTo>
                    <a:cubicBezTo>
                      <a:pt x="422" y="58"/>
                      <a:pt x="430" y="71"/>
                      <a:pt x="464" y="123"/>
                    </a:cubicBezTo>
                    <a:cubicBezTo>
                      <a:pt x="498" y="175"/>
                      <a:pt x="548" y="264"/>
                      <a:pt x="598" y="353"/>
                    </a:cubicBezTo>
                  </a:path>
                </a:pathLst>
              </a:custGeom>
              <a:noFill/>
              <a:ln w="5715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Line 33"/>
              <p:cNvSpPr>
                <a:spLocks noChangeShapeType="1"/>
              </p:cNvSpPr>
              <p:nvPr/>
            </p:nvSpPr>
            <p:spPr bwMode="auto">
              <a:xfrm flipV="1">
                <a:off x="3870" y="3393"/>
                <a:ext cx="0" cy="2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Oval 34"/>
              <p:cNvSpPr>
                <a:spLocks noChangeArrowheads="1"/>
              </p:cNvSpPr>
              <p:nvPr/>
            </p:nvSpPr>
            <p:spPr bwMode="auto">
              <a:xfrm>
                <a:off x="3819" y="3647"/>
                <a:ext cx="99" cy="9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Oval 35"/>
              <p:cNvSpPr>
                <a:spLocks noChangeArrowheads="1"/>
              </p:cNvSpPr>
              <p:nvPr/>
            </p:nvSpPr>
            <p:spPr bwMode="auto">
              <a:xfrm>
                <a:off x="3820" y="3303"/>
                <a:ext cx="99" cy="98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7" name="Group 36"/>
            <p:cNvGrpSpPr>
              <a:grpSpLocks/>
            </p:cNvGrpSpPr>
            <p:nvPr/>
          </p:nvGrpSpPr>
          <p:grpSpPr bwMode="auto">
            <a:xfrm>
              <a:off x="6114805" y="4129821"/>
              <a:ext cx="1146175" cy="1589087"/>
              <a:chOff x="3624" y="2997"/>
              <a:chExt cx="722" cy="1001"/>
            </a:xfrm>
          </p:grpSpPr>
          <p:sp>
            <p:nvSpPr>
              <p:cNvPr id="108" name="Line 37"/>
              <p:cNvSpPr>
                <a:spLocks noChangeShapeType="1"/>
              </p:cNvSpPr>
              <p:nvPr/>
            </p:nvSpPr>
            <p:spPr bwMode="auto">
              <a:xfrm>
                <a:off x="3633" y="2997"/>
                <a:ext cx="713" cy="100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Line 38"/>
              <p:cNvSpPr>
                <a:spLocks noChangeShapeType="1"/>
              </p:cNvSpPr>
              <p:nvPr/>
            </p:nvSpPr>
            <p:spPr bwMode="auto">
              <a:xfrm flipH="1">
                <a:off x="3624" y="3005"/>
                <a:ext cx="702" cy="975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0" name="Group 39"/>
            <p:cNvGrpSpPr>
              <a:grpSpLocks/>
            </p:cNvGrpSpPr>
            <p:nvPr/>
          </p:nvGrpSpPr>
          <p:grpSpPr bwMode="auto">
            <a:xfrm>
              <a:off x="1071318" y="4272696"/>
              <a:ext cx="2347912" cy="1508125"/>
              <a:chOff x="1638" y="3143"/>
              <a:chExt cx="1479" cy="950"/>
            </a:xfrm>
          </p:grpSpPr>
          <p:sp>
            <p:nvSpPr>
              <p:cNvPr id="111" name="AutoShape 40"/>
              <p:cNvSpPr>
                <a:spLocks noChangeArrowheads="1"/>
              </p:cNvSpPr>
              <p:nvPr/>
            </p:nvSpPr>
            <p:spPr bwMode="auto">
              <a:xfrm>
                <a:off x="1639" y="3232"/>
                <a:ext cx="1478" cy="656"/>
              </a:xfrm>
              <a:prstGeom prst="cube">
                <a:avLst>
                  <a:gd name="adj" fmla="val 57926"/>
                </a:avLst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Rectangle 41"/>
              <p:cNvSpPr>
                <a:spLocks noChangeArrowheads="1"/>
              </p:cNvSpPr>
              <p:nvPr/>
            </p:nvSpPr>
            <p:spPr bwMode="auto">
              <a:xfrm>
                <a:off x="2085" y="3622"/>
                <a:ext cx="25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>
                    <a:solidFill>
                      <a:srgbClr val="000000"/>
                    </a:solidFill>
                  </a:rPr>
                  <a:t>TI</a:t>
                </a:r>
              </a:p>
            </p:txBody>
          </p:sp>
          <p:sp>
            <p:nvSpPr>
              <p:cNvPr id="113" name="AutoShape 42"/>
              <p:cNvSpPr>
                <a:spLocks noChangeArrowheads="1"/>
              </p:cNvSpPr>
              <p:nvPr/>
            </p:nvSpPr>
            <p:spPr bwMode="auto">
              <a:xfrm>
                <a:off x="1638" y="3187"/>
                <a:ext cx="816" cy="425"/>
              </a:xfrm>
              <a:prstGeom prst="cube">
                <a:avLst>
                  <a:gd name="adj" fmla="val 90208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AutoShape 43"/>
              <p:cNvSpPr>
                <a:spLocks noChangeArrowheads="1"/>
              </p:cNvSpPr>
              <p:nvPr/>
            </p:nvSpPr>
            <p:spPr bwMode="auto">
              <a:xfrm>
                <a:off x="2327" y="3191"/>
                <a:ext cx="790" cy="421"/>
              </a:xfrm>
              <a:prstGeom prst="cube">
                <a:avLst>
                  <a:gd name="adj" fmla="val 90208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Rectangle 44"/>
              <p:cNvSpPr>
                <a:spLocks noChangeArrowheads="1"/>
              </p:cNvSpPr>
              <p:nvPr/>
            </p:nvSpPr>
            <p:spPr bwMode="auto">
              <a:xfrm>
                <a:off x="2399" y="3381"/>
                <a:ext cx="3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</a:rPr>
                  <a:t>SC</a:t>
                </a:r>
              </a:p>
            </p:txBody>
          </p:sp>
          <p:sp>
            <p:nvSpPr>
              <p:cNvPr id="116" name="Rectangle 45"/>
              <p:cNvSpPr>
                <a:spLocks noChangeArrowheads="1"/>
              </p:cNvSpPr>
              <p:nvPr/>
            </p:nvSpPr>
            <p:spPr bwMode="auto">
              <a:xfrm>
                <a:off x="1736" y="3383"/>
                <a:ext cx="3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</a:rPr>
                  <a:t>SC</a:t>
                </a:r>
              </a:p>
            </p:txBody>
          </p:sp>
          <p:sp>
            <p:nvSpPr>
              <p:cNvPr id="117" name="Rectangle 46"/>
              <p:cNvSpPr>
                <a:spLocks noChangeArrowheads="1"/>
              </p:cNvSpPr>
              <p:nvPr/>
            </p:nvSpPr>
            <p:spPr bwMode="auto">
              <a:xfrm>
                <a:off x="2582" y="3149"/>
                <a:ext cx="43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>
                    <a:solidFill>
                      <a:srgbClr val="0000FF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</a:rPr>
                  <a:t>=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</a:rPr>
                  <a:t>0</a:t>
                </a:r>
              </a:p>
            </p:txBody>
          </p:sp>
          <p:sp>
            <p:nvSpPr>
              <p:cNvPr id="118" name="Rectangle 47"/>
              <p:cNvSpPr>
                <a:spLocks noChangeArrowheads="1"/>
              </p:cNvSpPr>
              <p:nvPr/>
            </p:nvSpPr>
            <p:spPr bwMode="auto">
              <a:xfrm>
                <a:off x="1903" y="3143"/>
                <a:ext cx="43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>
                    <a:solidFill>
                      <a:srgbClr val="0000FF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</a:rPr>
                  <a:t>=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  <a:latin typeface="Symbol" panose="05050102010706020507" pitchFamily="18" charset="2"/>
                  </a:rPr>
                  <a:t>p</a:t>
                </a:r>
              </a:p>
            </p:txBody>
          </p:sp>
          <p:sp>
            <p:nvSpPr>
              <p:cNvPr id="119" name="Line 48"/>
              <p:cNvSpPr>
                <a:spLocks noChangeShapeType="1"/>
              </p:cNvSpPr>
              <p:nvPr/>
            </p:nvSpPr>
            <p:spPr bwMode="auto">
              <a:xfrm flipV="1">
                <a:off x="2179" y="3267"/>
                <a:ext cx="299" cy="299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arrow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Line 49"/>
              <p:cNvSpPr>
                <a:spLocks noChangeShapeType="1"/>
              </p:cNvSpPr>
              <p:nvPr/>
            </p:nvSpPr>
            <p:spPr bwMode="auto">
              <a:xfrm flipV="1">
                <a:off x="2252" y="3265"/>
                <a:ext cx="309" cy="309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arrow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Rectangle 50"/>
              <p:cNvSpPr>
                <a:spLocks noChangeArrowheads="1"/>
              </p:cNvSpPr>
              <p:nvPr/>
            </p:nvSpPr>
            <p:spPr bwMode="auto">
              <a:xfrm>
                <a:off x="1874" y="3901"/>
                <a:ext cx="99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solidFill>
                      <a:srgbClr val="000000"/>
                    </a:solidFill>
                  </a:rPr>
                  <a:t>Fu &amp; Kane (2008)</a:t>
                </a:r>
              </a:p>
            </p:txBody>
          </p:sp>
        </p:grpSp>
        <p:grpSp>
          <p:nvGrpSpPr>
            <p:cNvPr id="122" name="Group 51"/>
            <p:cNvGrpSpPr>
              <a:grpSpLocks/>
            </p:cNvGrpSpPr>
            <p:nvPr/>
          </p:nvGrpSpPr>
          <p:grpSpPr bwMode="auto">
            <a:xfrm>
              <a:off x="3544643" y="4279046"/>
              <a:ext cx="2122487" cy="1360487"/>
              <a:chOff x="1840" y="3138"/>
              <a:chExt cx="1337" cy="857"/>
            </a:xfrm>
          </p:grpSpPr>
          <p:sp>
            <p:nvSpPr>
              <p:cNvPr id="123" name="Rectangle 52"/>
              <p:cNvSpPr>
                <a:spLocks noChangeArrowheads="1"/>
              </p:cNvSpPr>
              <p:nvPr/>
            </p:nvSpPr>
            <p:spPr bwMode="auto">
              <a:xfrm>
                <a:off x="2085" y="3225"/>
                <a:ext cx="1027" cy="104"/>
              </a:xfrm>
              <a:prstGeom prst="rect">
                <a:avLst/>
              </a:prstGeom>
              <a:gradFill rotWithShape="1">
                <a:gsLst>
                  <a:gs pos="0">
                    <a:srgbClr val="FFCCFF"/>
                  </a:gs>
                  <a:gs pos="100000">
                    <a:srgbClr val="FF65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Rectangle 53"/>
              <p:cNvSpPr>
                <a:spLocks noChangeArrowheads="1"/>
              </p:cNvSpPr>
              <p:nvPr/>
            </p:nvSpPr>
            <p:spPr bwMode="auto">
              <a:xfrm>
                <a:off x="2084" y="3893"/>
                <a:ext cx="1016" cy="102"/>
              </a:xfrm>
              <a:prstGeom prst="rect">
                <a:avLst/>
              </a:prstGeom>
              <a:gradFill rotWithShape="1">
                <a:gsLst>
                  <a:gs pos="0">
                    <a:srgbClr val="00CC99"/>
                  </a:gs>
                  <a:gs pos="100000">
                    <a:srgbClr val="66FF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Line 54"/>
              <p:cNvSpPr>
                <a:spLocks noChangeShapeType="1"/>
              </p:cNvSpPr>
              <p:nvPr/>
            </p:nvSpPr>
            <p:spPr bwMode="auto">
              <a:xfrm>
                <a:off x="2084" y="3995"/>
                <a:ext cx="10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Line 55"/>
              <p:cNvSpPr>
                <a:spLocks noChangeShapeType="1"/>
              </p:cNvSpPr>
              <p:nvPr/>
            </p:nvSpPr>
            <p:spPr bwMode="auto">
              <a:xfrm>
                <a:off x="2086" y="3138"/>
                <a:ext cx="1" cy="8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56"/>
              <p:cNvSpPr>
                <a:spLocks/>
              </p:cNvSpPr>
              <p:nvPr/>
            </p:nvSpPr>
            <p:spPr bwMode="auto">
              <a:xfrm>
                <a:off x="2111" y="3308"/>
                <a:ext cx="955" cy="607"/>
              </a:xfrm>
              <a:custGeom>
                <a:avLst/>
                <a:gdLst>
                  <a:gd name="T0" fmla="*/ 0 w 876"/>
                  <a:gd name="T1" fmla="*/ 11 h 562"/>
                  <a:gd name="T2" fmla="*/ 244 w 876"/>
                  <a:gd name="T3" fmla="*/ 79 h 562"/>
                  <a:gd name="T4" fmla="*/ 700 w 876"/>
                  <a:gd name="T5" fmla="*/ 483 h 562"/>
                  <a:gd name="T6" fmla="*/ 876 w 876"/>
                  <a:gd name="T7" fmla="*/ 551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6" h="562">
                    <a:moveTo>
                      <a:pt x="0" y="11"/>
                    </a:moveTo>
                    <a:cubicBezTo>
                      <a:pt x="41" y="22"/>
                      <a:pt x="127" y="0"/>
                      <a:pt x="244" y="79"/>
                    </a:cubicBezTo>
                    <a:cubicBezTo>
                      <a:pt x="361" y="158"/>
                      <a:pt x="595" y="404"/>
                      <a:pt x="700" y="483"/>
                    </a:cubicBezTo>
                    <a:cubicBezTo>
                      <a:pt x="805" y="562"/>
                      <a:pt x="839" y="537"/>
                      <a:pt x="876" y="551"/>
                    </a:cubicBezTo>
                  </a:path>
                </a:pathLst>
              </a:custGeom>
              <a:noFill/>
              <a:ln w="28575" cmpd="sng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57"/>
              <p:cNvSpPr>
                <a:spLocks/>
              </p:cNvSpPr>
              <p:nvPr/>
            </p:nvSpPr>
            <p:spPr bwMode="auto">
              <a:xfrm flipH="1">
                <a:off x="2119" y="3308"/>
                <a:ext cx="956" cy="607"/>
              </a:xfrm>
              <a:custGeom>
                <a:avLst/>
                <a:gdLst>
                  <a:gd name="T0" fmla="*/ 0 w 876"/>
                  <a:gd name="T1" fmla="*/ 11 h 562"/>
                  <a:gd name="T2" fmla="*/ 244 w 876"/>
                  <a:gd name="T3" fmla="*/ 79 h 562"/>
                  <a:gd name="T4" fmla="*/ 700 w 876"/>
                  <a:gd name="T5" fmla="*/ 483 h 562"/>
                  <a:gd name="T6" fmla="*/ 876 w 876"/>
                  <a:gd name="T7" fmla="*/ 551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6" h="562">
                    <a:moveTo>
                      <a:pt x="0" y="11"/>
                    </a:moveTo>
                    <a:cubicBezTo>
                      <a:pt x="41" y="22"/>
                      <a:pt x="127" y="0"/>
                      <a:pt x="244" y="79"/>
                    </a:cubicBezTo>
                    <a:cubicBezTo>
                      <a:pt x="361" y="158"/>
                      <a:pt x="595" y="404"/>
                      <a:pt x="700" y="483"/>
                    </a:cubicBezTo>
                    <a:cubicBezTo>
                      <a:pt x="805" y="562"/>
                      <a:pt x="839" y="537"/>
                      <a:pt x="876" y="551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Line 58"/>
              <p:cNvSpPr>
                <a:spLocks noChangeShapeType="1"/>
              </p:cNvSpPr>
              <p:nvPr/>
            </p:nvSpPr>
            <p:spPr bwMode="auto">
              <a:xfrm rot="5400000">
                <a:off x="2274" y="3680"/>
                <a:ext cx="16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Line 59"/>
              <p:cNvSpPr>
                <a:spLocks noChangeShapeType="1"/>
              </p:cNvSpPr>
              <p:nvPr/>
            </p:nvSpPr>
            <p:spPr bwMode="auto">
              <a:xfrm rot="16200000" flipV="1">
                <a:off x="2736" y="3679"/>
                <a:ext cx="169" cy="1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 type="triangl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Rectangle 60"/>
              <p:cNvSpPr>
                <a:spLocks noChangeArrowheads="1"/>
              </p:cNvSpPr>
              <p:nvPr/>
            </p:nvSpPr>
            <p:spPr bwMode="auto">
              <a:xfrm>
                <a:off x="1840" y="3330"/>
                <a:ext cx="27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8000"/>
                    </a:solidFill>
                  </a:rPr>
                  <a:t>E</a:t>
                </a:r>
                <a:r>
                  <a:rPr lang="en-US" altLang="ja-JP" baseline="-25000">
                    <a:solidFill>
                      <a:srgbClr val="008000"/>
                    </a:solidFill>
                  </a:rPr>
                  <a:t>F</a:t>
                </a:r>
              </a:p>
            </p:txBody>
          </p:sp>
        </p:grpSp>
        <p:grpSp>
          <p:nvGrpSpPr>
            <p:cNvPr id="132" name="Group 61"/>
            <p:cNvGrpSpPr>
              <a:grpSpLocks/>
            </p:cNvGrpSpPr>
            <p:nvPr/>
          </p:nvGrpSpPr>
          <p:grpSpPr bwMode="auto">
            <a:xfrm>
              <a:off x="3931993" y="4707671"/>
              <a:ext cx="1546225" cy="128587"/>
              <a:chOff x="2084" y="3408"/>
              <a:chExt cx="974" cy="81"/>
            </a:xfrm>
          </p:grpSpPr>
          <p:sp>
            <p:nvSpPr>
              <p:cNvPr id="133" name="Line 62"/>
              <p:cNvSpPr>
                <a:spLocks noChangeShapeType="1"/>
              </p:cNvSpPr>
              <p:nvPr/>
            </p:nvSpPr>
            <p:spPr bwMode="auto">
              <a:xfrm>
                <a:off x="2084" y="3489"/>
                <a:ext cx="9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Line 63"/>
              <p:cNvSpPr>
                <a:spLocks noChangeShapeType="1"/>
              </p:cNvSpPr>
              <p:nvPr/>
            </p:nvSpPr>
            <p:spPr bwMode="auto">
              <a:xfrm>
                <a:off x="2093" y="3408"/>
                <a:ext cx="9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64"/>
              <p:cNvSpPr>
                <a:spLocks noChangeArrowheads="1"/>
              </p:cNvSpPr>
              <p:nvPr/>
            </p:nvSpPr>
            <p:spPr bwMode="auto">
              <a:xfrm>
                <a:off x="2386" y="3412"/>
                <a:ext cx="438" cy="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6" name="Line 65"/>
            <p:cNvSpPr>
              <a:spLocks noChangeShapeType="1"/>
            </p:cNvSpPr>
            <p:nvPr/>
          </p:nvSpPr>
          <p:spPr bwMode="auto">
            <a:xfrm>
              <a:off x="3944693" y="4775933"/>
              <a:ext cx="1531937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37" name="Group 66"/>
            <p:cNvGrpSpPr>
              <a:grpSpLocks/>
            </p:cNvGrpSpPr>
            <p:nvPr/>
          </p:nvGrpSpPr>
          <p:grpSpPr bwMode="auto">
            <a:xfrm>
              <a:off x="4817818" y="4615596"/>
              <a:ext cx="1104900" cy="322262"/>
              <a:chOff x="2637" y="3350"/>
              <a:chExt cx="696" cy="203"/>
            </a:xfrm>
          </p:grpSpPr>
          <p:sp>
            <p:nvSpPr>
              <p:cNvPr id="138" name="Rectangle 67"/>
              <p:cNvSpPr>
                <a:spLocks noChangeArrowheads="1"/>
              </p:cNvSpPr>
              <p:nvPr/>
            </p:nvSpPr>
            <p:spPr bwMode="auto">
              <a:xfrm>
                <a:off x="2637" y="3350"/>
                <a:ext cx="214" cy="20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Line 68"/>
              <p:cNvSpPr>
                <a:spLocks noChangeShapeType="1"/>
              </p:cNvSpPr>
              <p:nvPr/>
            </p:nvSpPr>
            <p:spPr bwMode="auto">
              <a:xfrm>
                <a:off x="2853" y="3526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0" name="Group 69"/>
            <p:cNvGrpSpPr>
              <a:grpSpLocks/>
            </p:cNvGrpSpPr>
            <p:nvPr/>
          </p:nvGrpSpPr>
          <p:grpSpPr bwMode="auto">
            <a:xfrm>
              <a:off x="5527430" y="4693383"/>
              <a:ext cx="192088" cy="152400"/>
              <a:chOff x="3089" y="3399"/>
              <a:chExt cx="121" cy="96"/>
            </a:xfrm>
          </p:grpSpPr>
          <p:sp>
            <p:nvSpPr>
              <p:cNvPr id="141" name="Line 70"/>
              <p:cNvSpPr>
                <a:spLocks noChangeShapeType="1"/>
              </p:cNvSpPr>
              <p:nvPr/>
            </p:nvSpPr>
            <p:spPr bwMode="auto">
              <a:xfrm>
                <a:off x="3089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Text Box 71"/>
              <p:cNvSpPr txBox="1">
                <a:spLocks noChangeArrowheads="1"/>
              </p:cNvSpPr>
              <p:nvPr/>
            </p:nvSpPr>
            <p:spPr bwMode="auto">
              <a:xfrm>
                <a:off x="3117" y="3399"/>
                <a:ext cx="93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000">
                    <a:solidFill>
                      <a:srgbClr val="000000"/>
                    </a:solidFill>
                  </a:rPr>
                  <a:t>2</a:t>
                </a:r>
                <a:r>
                  <a:rPr lang="en-US" altLang="ja-JP" sz="1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endParaRPr lang="en-US" altLang="ja-JP" sz="1000" baseline="-2500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143" name="Rectangle 72"/>
            <p:cNvSpPr>
              <a:spLocks noChangeArrowheads="1"/>
            </p:cNvSpPr>
            <p:nvPr/>
          </p:nvSpPr>
          <p:spPr bwMode="auto">
            <a:xfrm>
              <a:off x="6746630" y="4844196"/>
              <a:ext cx="1504950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>
                  <a:solidFill>
                    <a:srgbClr val="0000FF"/>
                  </a:solidFill>
                </a:rPr>
                <a:t>Majorana</a:t>
              </a:r>
            </a:p>
            <a:p>
              <a:pPr>
                <a:lnSpc>
                  <a:spcPct val="90000"/>
                </a:lnSpc>
              </a:pPr>
              <a:r>
                <a:rPr lang="en-US" altLang="ja-JP">
                  <a:solidFill>
                    <a:srgbClr val="0000FF"/>
                  </a:solidFill>
                </a:rPr>
                <a:t>   Edge State</a:t>
              </a:r>
            </a:p>
          </p:txBody>
        </p:sp>
        <p:sp>
          <p:nvSpPr>
            <p:cNvPr id="146" name="Rectangle 22"/>
            <p:cNvSpPr>
              <a:spLocks noChangeArrowheads="1"/>
            </p:cNvSpPr>
            <p:nvPr/>
          </p:nvSpPr>
          <p:spPr bwMode="auto">
            <a:xfrm>
              <a:off x="861645" y="5914781"/>
              <a:ext cx="474662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Sr</a:t>
              </a:r>
              <a:r>
                <a:rPr lang="en-US" altLang="ja-JP" sz="24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RuO</a:t>
              </a:r>
              <a:r>
                <a:rPr lang="en-US" altLang="ja-JP" sz="2400" baseline="-25000" dirty="0" smtClean="0">
                  <a:solidFill>
                    <a:srgbClr val="FF0000"/>
                  </a:solidFill>
                </a:rPr>
                <a:t>4</a:t>
              </a:r>
              <a:endParaRPr lang="en-US" altLang="ja-JP" sz="24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6" name="正方形/長方形 75"/>
          <p:cNvSpPr/>
          <p:nvPr/>
        </p:nvSpPr>
        <p:spPr>
          <a:xfrm>
            <a:off x="8545235" y="2422839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(D)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8468990" y="302722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(DIII)</a:t>
            </a:r>
            <a:endParaRPr lang="en-US" altLang="ja-JP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3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13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227" name="Text Box 3"/>
          <p:cNvSpPr txBox="1">
            <a:spLocks noChangeArrowheads="1"/>
          </p:cNvSpPr>
          <p:nvPr/>
        </p:nvSpPr>
        <p:spPr bwMode="auto">
          <a:xfrm>
            <a:off x="225425" y="273050"/>
            <a:ext cx="866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3600" b="0" dirty="0">
                <a:solidFill>
                  <a:schemeClr val="accent2"/>
                </a:solidFill>
                <a:ea typeface="HGP創英角ﾎﾟｯﾌﾟ体" panose="040B0A00000000000000" pitchFamily="50" charset="-128"/>
              </a:rPr>
              <a:t>Topological </a:t>
            </a:r>
            <a:r>
              <a:rPr lang="en-US" altLang="ja-JP" sz="3600" b="0" dirty="0" smtClean="0">
                <a:solidFill>
                  <a:schemeClr val="accent2"/>
                </a:solidFill>
                <a:ea typeface="HGP創英角ﾎﾟｯﾌﾟ体" panose="040B0A00000000000000" pitchFamily="50" charset="-128"/>
              </a:rPr>
              <a:t>Insulators</a:t>
            </a:r>
            <a:endParaRPr lang="en-US" altLang="ja-JP" sz="3600" b="0" dirty="0">
              <a:solidFill>
                <a:schemeClr val="accent2"/>
              </a:solidFill>
              <a:ea typeface="HGP創英角ﾎﾟｯﾌﾟ体" panose="040B0A00000000000000" pitchFamily="50" charset="-128"/>
            </a:endParaRPr>
          </a:p>
        </p:txBody>
      </p:sp>
      <p:sp>
        <p:nvSpPr>
          <p:cNvPr id="1972279" name="Text Box 55"/>
          <p:cNvSpPr txBox="1">
            <a:spLocks noChangeArrowheads="1"/>
          </p:cNvSpPr>
          <p:nvPr/>
        </p:nvSpPr>
        <p:spPr bwMode="auto">
          <a:xfrm>
            <a:off x="284284" y="3049343"/>
            <a:ext cx="27478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Chern</a:t>
            </a:r>
            <a:r>
              <a:rPr lang="ja-JP" altLang="en-US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number:</a:t>
            </a:r>
            <a:r>
              <a:rPr lang="ja-JP" altLang="en-US" sz="2400" dirty="0" smtClean="0">
                <a:solidFill>
                  <a:srgbClr val="0000FF"/>
                </a:solidFill>
              </a:rPr>
              <a:t>  </a:t>
            </a:r>
            <a:r>
              <a:rPr lang="en-US" altLang="ja-JP" sz="2400" i="1" dirty="0" smtClean="0">
                <a:solidFill>
                  <a:srgbClr val="0000FF"/>
                </a:solidFill>
              </a:rPr>
              <a:t>n</a:t>
            </a:r>
            <a:endParaRPr lang="en-US" altLang="ja-JP" sz="2400" b="0" i="1" dirty="0">
              <a:solidFill>
                <a:srgbClr val="0000FF"/>
              </a:solidFill>
            </a:endParaRPr>
          </a:p>
        </p:txBody>
      </p:sp>
      <p:graphicFrame>
        <p:nvGraphicFramePr>
          <p:cNvPr id="1972283" name="Object 59"/>
          <p:cNvGraphicFramePr>
            <a:graphicFrameLocks noChangeAspect="1"/>
          </p:cNvGraphicFramePr>
          <p:nvPr>
            <p:extLst/>
          </p:nvPr>
        </p:nvGraphicFramePr>
        <p:xfrm>
          <a:off x="316523" y="3518511"/>
          <a:ext cx="4167554" cy="78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数式" r:id="rId3" imgW="2082600" imgH="393480" progId="Equation.3">
                  <p:embed/>
                </p:oleObj>
              </mc:Choice>
              <mc:Fallback>
                <p:oleObj name="数式" r:id="rId3" imgW="2082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23" y="3518511"/>
                        <a:ext cx="4167554" cy="78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72289" name="Group 65"/>
          <p:cNvGrpSpPr>
            <a:grpSpLocks/>
          </p:cNvGrpSpPr>
          <p:nvPr/>
        </p:nvGrpSpPr>
        <p:grpSpPr bwMode="auto">
          <a:xfrm>
            <a:off x="420932" y="1264994"/>
            <a:ext cx="4033837" cy="1636712"/>
            <a:chOff x="2974" y="1834"/>
            <a:chExt cx="2541" cy="1031"/>
          </a:xfrm>
        </p:grpSpPr>
        <p:sp>
          <p:nvSpPr>
            <p:cNvPr id="1972290" name="Rectangle 66"/>
            <p:cNvSpPr>
              <a:spLocks noChangeArrowheads="1"/>
            </p:cNvSpPr>
            <p:nvPr/>
          </p:nvSpPr>
          <p:spPr bwMode="auto">
            <a:xfrm>
              <a:off x="2974" y="1846"/>
              <a:ext cx="2523" cy="1019"/>
            </a:xfrm>
            <a:prstGeom prst="rect">
              <a:avLst/>
            </a:prstGeom>
            <a:solidFill>
              <a:srgbClr val="FFCC99">
                <a:alpha val="19000"/>
              </a:srgbClr>
            </a:solidFill>
            <a:ln w="19050" algn="ctr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72291" name="Line 67"/>
            <p:cNvSpPr>
              <a:spLocks noChangeShapeType="1"/>
            </p:cNvSpPr>
            <p:nvPr/>
          </p:nvSpPr>
          <p:spPr bwMode="auto">
            <a:xfrm>
              <a:off x="4299" y="2412"/>
              <a:ext cx="9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2" name="Line 68"/>
            <p:cNvSpPr>
              <a:spLocks noChangeShapeType="1"/>
            </p:cNvSpPr>
            <p:nvPr/>
          </p:nvSpPr>
          <p:spPr bwMode="auto">
            <a:xfrm flipV="1">
              <a:off x="4748" y="1900"/>
              <a:ext cx="0" cy="9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3" name="Rectangle 69"/>
            <p:cNvSpPr>
              <a:spLocks noChangeArrowheads="1"/>
            </p:cNvSpPr>
            <p:nvPr/>
          </p:nvSpPr>
          <p:spPr bwMode="auto">
            <a:xfrm>
              <a:off x="5060" y="2398"/>
              <a:ext cx="3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rIns="0">
              <a:spAutoFit/>
            </a:bodyPr>
            <a:lstStyle/>
            <a:p>
              <a:pPr algn="ctr"/>
              <a:r>
                <a:rPr lang="en-US" altLang="ja-JP" sz="1600" b="0"/>
                <a:t>Re</a:t>
              </a:r>
              <a:r>
                <a:rPr lang="en-US" altLang="ja-JP" sz="900" b="0"/>
                <a:t> </a:t>
              </a:r>
              <a:r>
                <a:rPr lang="en-US" altLang="ja-JP" sz="2000" b="0" i="1"/>
                <a:t>u</a:t>
              </a:r>
              <a:r>
                <a:rPr lang="en-US" altLang="ja-JP" sz="2000" b="0" baseline="-25000"/>
                <a:t>n</a:t>
              </a:r>
              <a:endParaRPr lang="en-US" altLang="ja-JP" sz="2400" b="0" baseline="-25000"/>
            </a:p>
          </p:txBody>
        </p:sp>
        <p:sp>
          <p:nvSpPr>
            <p:cNvPr id="1972294" name="Rectangle 70"/>
            <p:cNvSpPr>
              <a:spLocks noChangeArrowheads="1"/>
            </p:cNvSpPr>
            <p:nvPr/>
          </p:nvSpPr>
          <p:spPr bwMode="auto">
            <a:xfrm>
              <a:off x="4598" y="2369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0"/>
                <a:t>0</a:t>
              </a:r>
            </a:p>
          </p:txBody>
        </p:sp>
        <p:sp>
          <p:nvSpPr>
            <p:cNvPr id="1972295" name="Line 71"/>
            <p:cNvSpPr>
              <a:spLocks noChangeShapeType="1"/>
            </p:cNvSpPr>
            <p:nvPr/>
          </p:nvSpPr>
          <p:spPr bwMode="auto">
            <a:xfrm>
              <a:off x="4942" y="2149"/>
              <a:ext cx="22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6" name="Rectangle 72"/>
            <p:cNvSpPr>
              <a:spLocks noChangeArrowheads="1"/>
            </p:cNvSpPr>
            <p:nvPr/>
          </p:nvSpPr>
          <p:spPr bwMode="auto">
            <a:xfrm>
              <a:off x="4358" y="1834"/>
              <a:ext cx="36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rIns="0">
              <a:spAutoFit/>
            </a:bodyPr>
            <a:lstStyle/>
            <a:p>
              <a:pPr algn="ctr"/>
              <a:r>
                <a:rPr lang="en-US" altLang="ja-JP" sz="1600" b="0"/>
                <a:t>Im</a:t>
              </a:r>
              <a:r>
                <a:rPr lang="en-US" altLang="ja-JP" sz="900" b="0"/>
                <a:t> </a:t>
              </a:r>
              <a:r>
                <a:rPr lang="en-US" altLang="ja-JP" sz="2000" b="0" i="1"/>
                <a:t>u</a:t>
              </a:r>
              <a:r>
                <a:rPr lang="en-US" altLang="ja-JP" sz="2000" b="0" baseline="-25000"/>
                <a:t>n</a:t>
              </a:r>
              <a:endParaRPr lang="en-US" altLang="ja-JP" sz="2400" b="0" baseline="-25000"/>
            </a:p>
          </p:txBody>
        </p:sp>
        <p:sp>
          <p:nvSpPr>
            <p:cNvPr id="1972297" name="Oval 73"/>
            <p:cNvSpPr>
              <a:spLocks noChangeArrowheads="1"/>
            </p:cNvSpPr>
            <p:nvPr/>
          </p:nvSpPr>
          <p:spPr bwMode="auto">
            <a:xfrm>
              <a:off x="4416" y="2084"/>
              <a:ext cx="662" cy="66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72298" name="Line 74"/>
            <p:cNvSpPr>
              <a:spLocks noChangeShapeType="1"/>
            </p:cNvSpPr>
            <p:nvPr/>
          </p:nvSpPr>
          <p:spPr bwMode="auto">
            <a:xfrm flipV="1">
              <a:off x="4750" y="2093"/>
              <a:ext cx="75" cy="31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9" name="Rectangle 75"/>
            <p:cNvSpPr>
              <a:spLocks noChangeArrowheads="1"/>
            </p:cNvSpPr>
            <p:nvPr/>
          </p:nvSpPr>
          <p:spPr bwMode="auto">
            <a:xfrm>
              <a:off x="4802" y="2203"/>
              <a:ext cx="34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ja-JP" sz="2000" b="0" i="1">
                  <a:solidFill>
                    <a:srgbClr val="0000FF"/>
                  </a:solidFill>
                </a:rPr>
                <a:t>u</a:t>
              </a:r>
              <a:r>
                <a:rPr lang="en-US" altLang="ja-JP" sz="2000" b="0" baseline="-25000">
                  <a:solidFill>
                    <a:srgbClr val="0000FF"/>
                  </a:solidFill>
                </a:rPr>
                <a:t>n</a:t>
              </a:r>
              <a:r>
                <a:rPr lang="en-US" altLang="ja-JP" sz="2000" b="0">
                  <a:solidFill>
                    <a:srgbClr val="0000FF"/>
                  </a:solidFill>
                </a:rPr>
                <a:t>(</a:t>
              </a:r>
              <a:r>
                <a:rPr lang="en-US" altLang="ja-JP" sz="2000">
                  <a:solidFill>
                    <a:srgbClr val="0000FF"/>
                  </a:solidFill>
                </a:rPr>
                <a:t>k</a:t>
              </a:r>
              <a:r>
                <a:rPr lang="en-US" altLang="ja-JP" sz="2000" b="0">
                  <a:solidFill>
                    <a:srgbClr val="0000FF"/>
                  </a:solidFill>
                </a:rPr>
                <a:t>)</a:t>
              </a:r>
              <a:endParaRPr lang="en-US" altLang="ja-JP" sz="2000" b="0" baseline="-25000">
                <a:solidFill>
                  <a:srgbClr val="0000FF"/>
                </a:solidFill>
              </a:endParaRPr>
            </a:p>
          </p:txBody>
        </p:sp>
        <p:sp>
          <p:nvSpPr>
            <p:cNvPr id="1972300" name="Rectangle 76"/>
            <p:cNvSpPr>
              <a:spLocks noChangeArrowheads="1"/>
            </p:cNvSpPr>
            <p:nvPr/>
          </p:nvSpPr>
          <p:spPr bwMode="auto">
            <a:xfrm>
              <a:off x="3863" y="2401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0"/>
                <a:t>k</a:t>
              </a:r>
              <a:r>
                <a:rPr lang="en-US" altLang="ja-JP" sz="2000" b="0" baseline="-25000"/>
                <a:t>x</a:t>
              </a:r>
            </a:p>
          </p:txBody>
        </p:sp>
        <p:sp>
          <p:nvSpPr>
            <p:cNvPr id="1972301" name="Rectangle 77"/>
            <p:cNvSpPr>
              <a:spLocks noChangeArrowheads="1"/>
            </p:cNvSpPr>
            <p:nvPr/>
          </p:nvSpPr>
          <p:spPr bwMode="auto">
            <a:xfrm>
              <a:off x="2977" y="2332"/>
              <a:ext cx="2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0">
                  <a:latin typeface="Symbol" panose="05050102010706020507" pitchFamily="18" charset="2"/>
                </a:rPr>
                <a:t>-p</a:t>
              </a:r>
            </a:p>
          </p:txBody>
        </p:sp>
        <p:sp>
          <p:nvSpPr>
            <p:cNvPr id="1972302" name="Rectangle 78"/>
            <p:cNvSpPr>
              <a:spLocks noChangeArrowheads="1"/>
            </p:cNvSpPr>
            <p:nvPr/>
          </p:nvSpPr>
          <p:spPr bwMode="auto">
            <a:xfrm>
              <a:off x="3233" y="2135"/>
              <a:ext cx="571" cy="571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72303" name="Line 79"/>
            <p:cNvSpPr>
              <a:spLocks noChangeShapeType="1"/>
            </p:cNvSpPr>
            <p:nvPr/>
          </p:nvSpPr>
          <p:spPr bwMode="auto">
            <a:xfrm>
              <a:off x="3028" y="2421"/>
              <a:ext cx="9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304" name="Line 80"/>
            <p:cNvSpPr>
              <a:spLocks noChangeShapeType="1"/>
            </p:cNvSpPr>
            <p:nvPr/>
          </p:nvSpPr>
          <p:spPr bwMode="auto">
            <a:xfrm flipV="1">
              <a:off x="3525" y="1909"/>
              <a:ext cx="0" cy="8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305" name="Rectangle 81"/>
            <p:cNvSpPr>
              <a:spLocks noChangeArrowheads="1"/>
            </p:cNvSpPr>
            <p:nvPr/>
          </p:nvSpPr>
          <p:spPr bwMode="auto">
            <a:xfrm>
              <a:off x="3314" y="183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0"/>
                <a:t>k</a:t>
              </a:r>
              <a:r>
                <a:rPr lang="en-US" altLang="ja-JP" sz="2000" b="0" baseline="-25000"/>
                <a:t>y</a:t>
              </a:r>
            </a:p>
          </p:txBody>
        </p:sp>
        <p:sp>
          <p:nvSpPr>
            <p:cNvPr id="1972306" name="Rectangle 82"/>
            <p:cNvSpPr>
              <a:spLocks noChangeArrowheads="1"/>
            </p:cNvSpPr>
            <p:nvPr/>
          </p:nvSpPr>
          <p:spPr bwMode="auto">
            <a:xfrm>
              <a:off x="3375" y="237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0"/>
                <a:t>0</a:t>
              </a:r>
            </a:p>
          </p:txBody>
        </p:sp>
        <p:sp>
          <p:nvSpPr>
            <p:cNvPr id="1972307" name="Rectangle 83"/>
            <p:cNvSpPr>
              <a:spLocks noChangeArrowheads="1"/>
            </p:cNvSpPr>
            <p:nvPr/>
          </p:nvSpPr>
          <p:spPr bwMode="auto">
            <a:xfrm>
              <a:off x="3649" y="2330"/>
              <a:ext cx="2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1972308" name="Line 84"/>
            <p:cNvSpPr>
              <a:spLocks noChangeShapeType="1"/>
            </p:cNvSpPr>
            <p:nvPr/>
          </p:nvSpPr>
          <p:spPr bwMode="auto">
            <a:xfrm flipV="1">
              <a:off x="3615" y="2131"/>
              <a:ext cx="123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309" name="Rectangle 85"/>
            <p:cNvSpPr>
              <a:spLocks noChangeArrowheads="1"/>
            </p:cNvSpPr>
            <p:nvPr/>
          </p:nvSpPr>
          <p:spPr bwMode="auto">
            <a:xfrm>
              <a:off x="3508" y="1907"/>
              <a:ext cx="9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Brillouin zone</a:t>
              </a:r>
            </a:p>
          </p:txBody>
        </p:sp>
        <p:sp>
          <p:nvSpPr>
            <p:cNvPr id="1972310" name="Rectangle 86"/>
            <p:cNvSpPr>
              <a:spLocks noChangeArrowheads="1"/>
            </p:cNvSpPr>
            <p:nvPr/>
          </p:nvSpPr>
          <p:spPr bwMode="auto">
            <a:xfrm>
              <a:off x="4949" y="1842"/>
              <a:ext cx="56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>
              <a:spAutoFit/>
            </a:bodyPr>
            <a:lstStyle/>
            <a:p>
              <a:r>
                <a:rPr lang="en-US" altLang="ja-JP" sz="1400" b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Complex</a:t>
              </a:r>
            </a:p>
            <a:p>
              <a:r>
                <a:rPr lang="en-US" altLang="ja-JP" sz="1400" b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plane</a:t>
              </a:r>
            </a:p>
          </p:txBody>
        </p:sp>
        <p:sp>
          <p:nvSpPr>
            <p:cNvPr id="1972311" name="AutoShape 87"/>
            <p:cNvSpPr>
              <a:spLocks noChangeArrowheads="1"/>
            </p:cNvSpPr>
            <p:nvPr/>
          </p:nvSpPr>
          <p:spPr bwMode="auto">
            <a:xfrm>
              <a:off x="4090" y="2309"/>
              <a:ext cx="182" cy="21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 algn="ctr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980109" y="988402"/>
            <a:ext cx="1991458" cy="1851877"/>
            <a:chOff x="4989634" y="1055077"/>
            <a:chExt cx="1991458" cy="1851877"/>
          </a:xfrm>
        </p:grpSpPr>
        <p:sp>
          <p:nvSpPr>
            <p:cNvPr id="89" name="Line 9"/>
            <p:cNvSpPr>
              <a:spLocks noChangeShapeType="1"/>
            </p:cNvSpPr>
            <p:nvPr/>
          </p:nvSpPr>
          <p:spPr bwMode="auto">
            <a:xfrm>
              <a:off x="4989634" y="2177045"/>
              <a:ext cx="17524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Line 11"/>
            <p:cNvSpPr>
              <a:spLocks noChangeShapeType="1"/>
            </p:cNvSpPr>
            <p:nvPr/>
          </p:nvSpPr>
          <p:spPr bwMode="auto">
            <a:xfrm>
              <a:off x="5735801" y="1152206"/>
              <a:ext cx="0" cy="17547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Rectangle 14"/>
            <p:cNvSpPr>
              <a:spLocks noChangeArrowheads="1"/>
            </p:cNvSpPr>
            <p:nvPr/>
          </p:nvSpPr>
          <p:spPr bwMode="auto">
            <a:xfrm>
              <a:off x="5279983" y="1055077"/>
              <a:ext cx="560687" cy="398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ja-JP" sz="1600" b="0" dirty="0" err="1" smtClean="0">
                  <a:ea typeface="ＭＳ ＰＲゴシック" panose="020B0500000000000000" pitchFamily="50" charset="-128"/>
                </a:rPr>
                <a:t>k</a:t>
              </a:r>
              <a:r>
                <a:rPr lang="en-US" altLang="ja-JP" sz="2000" b="0" baseline="-25000" dirty="0" err="1" smtClean="0">
                  <a:ea typeface="ＭＳ ＰＲゴシック" panose="020B0500000000000000" pitchFamily="50" charset="-128"/>
                </a:rPr>
                <a:t>y</a:t>
              </a:r>
              <a:endParaRPr lang="en-US" altLang="ja-JP" sz="2000" b="0" baseline="-25000" dirty="0">
                <a:ea typeface="ＭＳ ＰＲゴシック" panose="020B0500000000000000" pitchFamily="50" charset="-128"/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5172399" y="1643388"/>
              <a:ext cx="1131543" cy="10856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Rectangle 13"/>
            <p:cNvSpPr>
              <a:spLocks noChangeArrowheads="1"/>
            </p:cNvSpPr>
            <p:nvPr/>
          </p:nvSpPr>
          <p:spPr bwMode="auto">
            <a:xfrm>
              <a:off x="6069075" y="2084722"/>
              <a:ext cx="275807" cy="325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latin typeface="Symbol" panose="05050102010706020507" pitchFamily="18" charset="2"/>
                  <a:ea typeface="ＭＳ ＰＲゴシック" panose="020B0500000000000000" pitchFamily="50" charset="-128"/>
                </a:rPr>
                <a:t>p</a:t>
              </a:r>
              <a:endParaRPr lang="en-US" altLang="ja-JP" sz="1200" baseline="-25000" dirty="0"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4" name="Rectangle 13"/>
            <p:cNvSpPr>
              <a:spLocks noChangeArrowheads="1"/>
            </p:cNvSpPr>
            <p:nvPr/>
          </p:nvSpPr>
          <p:spPr bwMode="auto">
            <a:xfrm>
              <a:off x="5405493" y="2107178"/>
              <a:ext cx="497311" cy="325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ＭＳ ＰＲゴシック" panose="020B0500000000000000" pitchFamily="50" charset="-128"/>
                </a:rPr>
                <a:t>0</a:t>
              </a:r>
              <a:endParaRPr lang="en-US" altLang="ja-JP" sz="1200" baseline="-25000" dirty="0">
                <a:ea typeface="ＭＳ ＰＲゴシック" panose="020B0500000000000000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5682850" y="1850102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1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6251185" y="1850102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2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5688708" y="1317934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3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6219790" y="1317934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4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9" name="円/楕円 98"/>
            <p:cNvSpPr/>
            <p:nvPr/>
          </p:nvSpPr>
          <p:spPr>
            <a:xfrm>
              <a:off x="5694515" y="1603583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円/楕円 99"/>
            <p:cNvSpPr/>
            <p:nvPr/>
          </p:nvSpPr>
          <p:spPr>
            <a:xfrm>
              <a:off x="5695973" y="2136001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円/楕円 100"/>
            <p:cNvSpPr/>
            <p:nvPr/>
          </p:nvSpPr>
          <p:spPr>
            <a:xfrm>
              <a:off x="6264870" y="1608949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/>
          </p:nvSpPr>
          <p:spPr>
            <a:xfrm>
              <a:off x="6266743" y="2134792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Rectangle 13"/>
            <p:cNvSpPr>
              <a:spLocks noChangeArrowheads="1"/>
            </p:cNvSpPr>
            <p:nvPr/>
          </p:nvSpPr>
          <p:spPr bwMode="auto">
            <a:xfrm>
              <a:off x="5500993" y="1539601"/>
              <a:ext cx="275807" cy="325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latin typeface="Symbol" panose="05050102010706020507" pitchFamily="18" charset="2"/>
                  <a:ea typeface="ＭＳ ＰＲゴシック" panose="020B0500000000000000" pitchFamily="50" charset="-128"/>
                </a:rPr>
                <a:t>p</a:t>
              </a:r>
              <a:endParaRPr lang="en-US" altLang="ja-JP" sz="1200" baseline="-25000" dirty="0"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104" name="Rectangle 13"/>
            <p:cNvSpPr>
              <a:spLocks noChangeArrowheads="1"/>
            </p:cNvSpPr>
            <p:nvPr/>
          </p:nvSpPr>
          <p:spPr bwMode="auto">
            <a:xfrm>
              <a:off x="6420405" y="2184136"/>
              <a:ext cx="560687" cy="397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ja-JP" sz="1600" b="0" dirty="0" err="1">
                  <a:ea typeface="ＭＳ ＰＲゴシック" panose="020B0500000000000000" pitchFamily="50" charset="-128"/>
                </a:rPr>
                <a:t>k</a:t>
              </a:r>
              <a:r>
                <a:rPr lang="en-US" altLang="ja-JP" sz="2000" b="0" baseline="-25000" dirty="0" err="1">
                  <a:ea typeface="ＭＳ ＰＲゴシック" panose="020B0500000000000000" pitchFamily="50" charset="-128"/>
                </a:rPr>
                <a:t>x</a:t>
              </a:r>
              <a:endParaRPr lang="en-US" altLang="ja-JP" sz="2000" b="0" baseline="-25000" dirty="0">
                <a:ea typeface="ＭＳ ＰＲゴシック" panose="020B0500000000000000" pitchFamily="50" charset="-128"/>
              </a:endParaRPr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5134738" y="1615306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5136196" y="2147724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5137669" y="2690899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/>
            <p:cNvSpPr/>
            <p:nvPr/>
          </p:nvSpPr>
          <p:spPr>
            <a:xfrm>
              <a:off x="5693042" y="2686986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円/楕円 109"/>
            <p:cNvSpPr/>
            <p:nvPr/>
          </p:nvSpPr>
          <p:spPr>
            <a:xfrm>
              <a:off x="6267472" y="2689915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112" name="Object 53"/>
          <p:cNvGraphicFramePr>
            <a:graphicFrameLocks noChangeAspect="1"/>
          </p:cNvGraphicFramePr>
          <p:nvPr>
            <p:extLst/>
          </p:nvPr>
        </p:nvGraphicFramePr>
        <p:xfrm>
          <a:off x="5397414" y="3438525"/>
          <a:ext cx="2425786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数式" r:id="rId5" imgW="1117440" imgH="431640" progId="Equation.3">
                  <p:embed/>
                </p:oleObj>
              </mc:Choice>
              <mc:Fallback>
                <p:oleObj name="数式" r:id="rId5" imgW="1117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414" y="3438525"/>
                        <a:ext cx="2425786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 Box 55"/>
          <p:cNvSpPr txBox="1">
            <a:spLocks noChangeArrowheads="1"/>
          </p:cNvSpPr>
          <p:nvPr/>
        </p:nvSpPr>
        <p:spPr bwMode="auto">
          <a:xfrm>
            <a:off x="5075359" y="3001718"/>
            <a:ext cx="38042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Z</a:t>
            </a:r>
            <a:r>
              <a:rPr lang="en-US" altLang="ja-JP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dirty="0" smtClean="0">
                <a:solidFill>
                  <a:srgbClr val="0000FF"/>
                </a:solidFill>
              </a:rPr>
              <a:t> invariant:  </a:t>
            </a:r>
            <a:r>
              <a:rPr lang="en-US" altLang="ja-JP" sz="2400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altLang="ja-JP" sz="2400" b="0" dirty="0" smtClean="0">
                <a:solidFill>
                  <a:srgbClr val="0000FF"/>
                </a:solidFill>
                <a:latin typeface="+mj-lt"/>
              </a:rPr>
              <a:t>(= 0 or 1)</a:t>
            </a:r>
            <a:endParaRPr lang="en-US" altLang="ja-JP" sz="2400" b="0" i="1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14" name="Text Box 55"/>
          <p:cNvSpPr txBox="1">
            <a:spLocks noChangeArrowheads="1"/>
          </p:cNvSpPr>
          <p:nvPr/>
        </p:nvSpPr>
        <p:spPr bwMode="auto">
          <a:xfrm>
            <a:off x="6899347" y="1601543"/>
            <a:ext cx="22446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w.f. parity at </a:t>
            </a:r>
            <a:r>
              <a:rPr lang="en-US" altLang="ja-JP" sz="2000" dirty="0" smtClean="0">
                <a:latin typeface="Symbol" panose="05050102010706020507" pitchFamily="18" charset="2"/>
              </a:rPr>
              <a:t>L</a:t>
            </a:r>
            <a:r>
              <a:rPr lang="en-US" altLang="ja-JP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ja-JP" sz="2000" i="1" dirty="0" smtClean="0">
                <a:latin typeface="Symbol" panose="05050102010706020507" pitchFamily="18" charset="2"/>
              </a:rPr>
              <a:t>x</a:t>
            </a:r>
            <a:r>
              <a:rPr lang="en-US" altLang="ja-JP" sz="2000" baseline="-25000" dirty="0" smtClean="0">
                <a:latin typeface="Symbol" panose="05050102010706020507" pitchFamily="18" charset="2"/>
              </a:rPr>
              <a:t> </a:t>
            </a:r>
            <a:r>
              <a:rPr lang="en-US" altLang="ja-JP" sz="2000" dirty="0" smtClean="0">
                <a:latin typeface="Symbol" panose="05050102010706020507" pitchFamily="18" charset="2"/>
              </a:rPr>
              <a:t>(L</a:t>
            </a:r>
            <a:r>
              <a:rPr lang="en-US" altLang="ja-JP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sz="2000" b="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171450" y="4340726"/>
            <a:ext cx="3826241" cy="1917743"/>
            <a:chOff x="171450" y="4369301"/>
            <a:chExt cx="3826241" cy="1917743"/>
          </a:xfrm>
        </p:grpSpPr>
        <p:sp>
          <p:nvSpPr>
            <p:cNvPr id="115" name="平行四辺形 114"/>
            <p:cNvSpPr/>
            <p:nvPr/>
          </p:nvSpPr>
          <p:spPr>
            <a:xfrm>
              <a:off x="171450" y="5012668"/>
              <a:ext cx="3638550" cy="1274376"/>
            </a:xfrm>
            <a:prstGeom prst="parallelogram">
              <a:avLst>
                <a:gd name="adj" fmla="val 103919"/>
              </a:avLst>
            </a:prstGeom>
            <a:solidFill>
              <a:srgbClr val="FFEB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平行四辺形 115"/>
            <p:cNvSpPr/>
            <p:nvPr/>
          </p:nvSpPr>
          <p:spPr>
            <a:xfrm>
              <a:off x="360145" y="5076825"/>
              <a:ext cx="3268880" cy="1138279"/>
            </a:xfrm>
            <a:prstGeom prst="parallelogram">
              <a:avLst>
                <a:gd name="adj" fmla="val 10391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平行四辺形 116"/>
            <p:cNvSpPr/>
            <p:nvPr/>
          </p:nvSpPr>
          <p:spPr>
            <a:xfrm>
              <a:off x="617736" y="5191125"/>
              <a:ext cx="2706490" cy="922711"/>
            </a:xfrm>
            <a:prstGeom prst="parallelogram">
              <a:avLst>
                <a:gd name="adj" fmla="val 10391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8" name="直線矢印コネクタ 117"/>
            <p:cNvCxnSpPr/>
            <p:nvPr/>
          </p:nvCxnSpPr>
          <p:spPr>
            <a:xfrm flipV="1">
              <a:off x="2743280" y="5639579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矢印コネクタ 118"/>
            <p:cNvCxnSpPr/>
            <p:nvPr/>
          </p:nvCxnSpPr>
          <p:spPr>
            <a:xfrm flipV="1">
              <a:off x="2930869" y="5625875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矢印コネクタ 119"/>
            <p:cNvCxnSpPr/>
            <p:nvPr/>
          </p:nvCxnSpPr>
          <p:spPr>
            <a:xfrm flipH="1">
              <a:off x="934102" y="5543658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120"/>
            <p:cNvCxnSpPr/>
            <p:nvPr/>
          </p:nvCxnSpPr>
          <p:spPr>
            <a:xfrm flipH="1">
              <a:off x="1112166" y="5529953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下矢印 121"/>
            <p:cNvSpPr/>
            <p:nvPr/>
          </p:nvSpPr>
          <p:spPr>
            <a:xfrm>
              <a:off x="2098218" y="4429125"/>
              <a:ext cx="312451" cy="462474"/>
            </a:xfrm>
            <a:prstGeom prst="downArrow">
              <a:avLst/>
            </a:prstGeom>
            <a:solidFill>
              <a:srgbClr val="990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テキスト ボックス 122"/>
            <p:cNvSpPr txBox="1"/>
            <p:nvPr/>
          </p:nvSpPr>
          <p:spPr>
            <a:xfrm>
              <a:off x="2312614" y="4369301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0" dirty="0" smtClean="0"/>
                <a:t>Magnetic Field</a:t>
              </a:r>
              <a:endParaRPr kumimoji="1" lang="ja-JP" altLang="en-US" b="0" dirty="0"/>
            </a:p>
          </p:txBody>
        </p:sp>
        <p:grpSp>
          <p:nvGrpSpPr>
            <p:cNvPr id="124" name="グループ化 123"/>
            <p:cNvGrpSpPr/>
            <p:nvPr/>
          </p:nvGrpSpPr>
          <p:grpSpPr>
            <a:xfrm>
              <a:off x="2735488" y="4870293"/>
              <a:ext cx="117589" cy="339148"/>
              <a:chOff x="2421028" y="3657601"/>
              <a:chExt cx="152400" cy="431074"/>
            </a:xfrm>
          </p:grpSpPr>
          <p:cxnSp>
            <p:nvCxnSpPr>
              <p:cNvPr id="125" name="直線矢印コネクタ 124"/>
              <p:cNvCxnSpPr/>
              <p:nvPr/>
            </p:nvCxnSpPr>
            <p:spPr>
              <a:xfrm>
                <a:off x="2508069" y="3657601"/>
                <a:ext cx="0" cy="4310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Oval 54"/>
              <p:cNvSpPr>
                <a:spLocks noChangeArrowheads="1"/>
              </p:cNvSpPr>
              <p:nvPr/>
            </p:nvSpPr>
            <p:spPr bwMode="auto">
              <a:xfrm>
                <a:off x="2421028" y="3833683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27" name="グループ化 126"/>
            <p:cNvGrpSpPr/>
            <p:nvPr/>
          </p:nvGrpSpPr>
          <p:grpSpPr>
            <a:xfrm>
              <a:off x="2890033" y="4949085"/>
              <a:ext cx="117589" cy="332296"/>
              <a:chOff x="7284764" y="3770812"/>
              <a:chExt cx="152400" cy="422365"/>
            </a:xfrm>
          </p:grpSpPr>
          <p:cxnSp>
            <p:nvCxnSpPr>
              <p:cNvPr id="128" name="直線矢印コネクタ 127"/>
              <p:cNvCxnSpPr/>
              <p:nvPr/>
            </p:nvCxnSpPr>
            <p:spPr>
              <a:xfrm flipV="1">
                <a:off x="7363097" y="3770812"/>
                <a:ext cx="0" cy="4223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54"/>
              <p:cNvSpPr>
                <a:spLocks noChangeArrowheads="1"/>
              </p:cNvSpPr>
              <p:nvPr/>
            </p:nvSpPr>
            <p:spPr bwMode="auto">
              <a:xfrm>
                <a:off x="7284764" y="3851101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30" name="グループ化 129"/>
            <p:cNvGrpSpPr/>
            <p:nvPr/>
          </p:nvGrpSpPr>
          <p:grpSpPr>
            <a:xfrm>
              <a:off x="1835091" y="4997462"/>
              <a:ext cx="117589" cy="339148"/>
              <a:chOff x="2421028" y="3657601"/>
              <a:chExt cx="152400" cy="431074"/>
            </a:xfrm>
          </p:grpSpPr>
          <p:cxnSp>
            <p:nvCxnSpPr>
              <p:cNvPr id="131" name="直線矢印コネクタ 130"/>
              <p:cNvCxnSpPr/>
              <p:nvPr/>
            </p:nvCxnSpPr>
            <p:spPr>
              <a:xfrm>
                <a:off x="2508069" y="3657601"/>
                <a:ext cx="0" cy="4310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54"/>
              <p:cNvSpPr>
                <a:spLocks noChangeArrowheads="1"/>
              </p:cNvSpPr>
              <p:nvPr/>
            </p:nvSpPr>
            <p:spPr bwMode="auto">
              <a:xfrm>
                <a:off x="2421028" y="3833683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33" name="グループ化 132"/>
            <p:cNvGrpSpPr/>
            <p:nvPr/>
          </p:nvGrpSpPr>
          <p:grpSpPr>
            <a:xfrm>
              <a:off x="1989635" y="5076254"/>
              <a:ext cx="117589" cy="332296"/>
              <a:chOff x="7284764" y="3770812"/>
              <a:chExt cx="152400" cy="422365"/>
            </a:xfrm>
          </p:grpSpPr>
          <p:cxnSp>
            <p:nvCxnSpPr>
              <p:cNvPr id="134" name="直線矢印コネクタ 133"/>
              <p:cNvCxnSpPr/>
              <p:nvPr/>
            </p:nvCxnSpPr>
            <p:spPr>
              <a:xfrm flipV="1">
                <a:off x="7363097" y="3770812"/>
                <a:ext cx="0" cy="4223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54"/>
              <p:cNvSpPr>
                <a:spLocks noChangeArrowheads="1"/>
              </p:cNvSpPr>
              <p:nvPr/>
            </p:nvSpPr>
            <p:spPr bwMode="auto">
              <a:xfrm>
                <a:off x="7284764" y="3851101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7" name="グループ化 6"/>
          <p:cNvGrpSpPr/>
          <p:nvPr/>
        </p:nvGrpSpPr>
        <p:grpSpPr>
          <a:xfrm>
            <a:off x="3577591" y="4759407"/>
            <a:ext cx="3232784" cy="1445450"/>
            <a:chOff x="3701416" y="4873707"/>
            <a:chExt cx="3232784" cy="1445450"/>
          </a:xfrm>
        </p:grpSpPr>
        <p:sp>
          <p:nvSpPr>
            <p:cNvPr id="137" name="平行四辺形 136"/>
            <p:cNvSpPr/>
            <p:nvPr/>
          </p:nvSpPr>
          <p:spPr>
            <a:xfrm>
              <a:off x="3701416" y="5000625"/>
              <a:ext cx="3232784" cy="1318532"/>
            </a:xfrm>
            <a:prstGeom prst="parallelogram">
              <a:avLst>
                <a:gd name="adj" fmla="val 103919"/>
              </a:avLst>
            </a:prstGeom>
            <a:solidFill>
              <a:srgbClr val="E5FFE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平行四辺形 137"/>
            <p:cNvSpPr/>
            <p:nvPr/>
          </p:nvSpPr>
          <p:spPr>
            <a:xfrm>
              <a:off x="3876493" y="5085692"/>
              <a:ext cx="2860610" cy="1159032"/>
            </a:xfrm>
            <a:prstGeom prst="parallelogram">
              <a:avLst>
                <a:gd name="adj" fmla="val 10391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平行四辺形 138"/>
            <p:cNvSpPr/>
            <p:nvPr/>
          </p:nvSpPr>
          <p:spPr>
            <a:xfrm>
              <a:off x="4087183" y="5167215"/>
              <a:ext cx="2427364" cy="992443"/>
            </a:xfrm>
            <a:prstGeom prst="parallelogram">
              <a:avLst>
                <a:gd name="adj" fmla="val 103919"/>
              </a:avLst>
            </a:prstGeom>
            <a:noFill/>
            <a:ln w="2540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0" name="直線矢印コネクタ 139"/>
            <p:cNvCxnSpPr/>
            <p:nvPr/>
          </p:nvCxnSpPr>
          <p:spPr>
            <a:xfrm flipV="1">
              <a:off x="4639199" y="5532292"/>
              <a:ext cx="97925" cy="116968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矢印コネクタ 140"/>
            <p:cNvCxnSpPr/>
            <p:nvPr/>
          </p:nvCxnSpPr>
          <p:spPr>
            <a:xfrm flipV="1">
              <a:off x="6067857" y="5635079"/>
              <a:ext cx="97925" cy="11696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矢印コネクタ 141"/>
            <p:cNvCxnSpPr/>
            <p:nvPr/>
          </p:nvCxnSpPr>
          <p:spPr>
            <a:xfrm flipH="1">
              <a:off x="4478241" y="5550013"/>
              <a:ext cx="97925" cy="11696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矢印コネクタ 142"/>
            <p:cNvCxnSpPr/>
            <p:nvPr/>
          </p:nvCxnSpPr>
          <p:spPr>
            <a:xfrm flipH="1">
              <a:off x="5886880" y="5648990"/>
              <a:ext cx="97925" cy="116968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グループ化 149"/>
            <p:cNvGrpSpPr/>
            <p:nvPr/>
          </p:nvGrpSpPr>
          <p:grpSpPr>
            <a:xfrm>
              <a:off x="5262075" y="5036135"/>
              <a:ext cx="119549" cy="343810"/>
              <a:chOff x="7284764" y="3770812"/>
              <a:chExt cx="152400" cy="422365"/>
            </a:xfrm>
          </p:grpSpPr>
          <p:cxnSp>
            <p:nvCxnSpPr>
              <p:cNvPr id="151" name="直線矢印コネクタ 150"/>
              <p:cNvCxnSpPr/>
              <p:nvPr/>
            </p:nvCxnSpPr>
            <p:spPr>
              <a:xfrm flipV="1">
                <a:off x="7363097" y="3770812"/>
                <a:ext cx="0" cy="4223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Oval 54"/>
              <p:cNvSpPr>
                <a:spLocks noChangeArrowheads="1"/>
              </p:cNvSpPr>
              <p:nvPr/>
            </p:nvSpPr>
            <p:spPr bwMode="auto">
              <a:xfrm>
                <a:off x="7284764" y="3851101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53" name="グループ化 152"/>
            <p:cNvGrpSpPr/>
            <p:nvPr/>
          </p:nvGrpSpPr>
          <p:grpSpPr>
            <a:xfrm>
              <a:off x="5885051" y="4873707"/>
              <a:ext cx="125223" cy="350899"/>
              <a:chOff x="2421028" y="3657601"/>
              <a:chExt cx="152400" cy="431074"/>
            </a:xfrm>
          </p:grpSpPr>
          <p:cxnSp>
            <p:nvCxnSpPr>
              <p:cNvPr id="154" name="直線矢印コネクタ 153"/>
              <p:cNvCxnSpPr/>
              <p:nvPr/>
            </p:nvCxnSpPr>
            <p:spPr>
              <a:xfrm>
                <a:off x="2508069" y="3657601"/>
                <a:ext cx="0" cy="4310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54"/>
              <p:cNvSpPr>
                <a:spLocks noChangeArrowheads="1"/>
              </p:cNvSpPr>
              <p:nvPr/>
            </p:nvSpPr>
            <p:spPr bwMode="auto">
              <a:xfrm>
                <a:off x="2421028" y="3833683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177" name="Group 21"/>
          <p:cNvGrpSpPr>
            <a:grpSpLocks/>
          </p:cNvGrpSpPr>
          <p:nvPr/>
        </p:nvGrpSpPr>
        <p:grpSpPr bwMode="auto">
          <a:xfrm>
            <a:off x="6540500" y="4400550"/>
            <a:ext cx="2527300" cy="2171700"/>
            <a:chOff x="4108" y="590"/>
            <a:chExt cx="1459" cy="1267"/>
          </a:xfrm>
        </p:grpSpPr>
        <p:sp>
          <p:nvSpPr>
            <p:cNvPr id="178" name="Rectangle 22"/>
            <p:cNvSpPr>
              <a:spLocks noChangeArrowheads="1"/>
            </p:cNvSpPr>
            <p:nvPr/>
          </p:nvSpPr>
          <p:spPr bwMode="auto">
            <a:xfrm>
              <a:off x="4307" y="720"/>
              <a:ext cx="1176" cy="210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100000">
                  <a:srgbClr val="FF65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9" name="Rectangle 23"/>
            <p:cNvSpPr>
              <a:spLocks noChangeArrowheads="1"/>
            </p:cNvSpPr>
            <p:nvPr/>
          </p:nvSpPr>
          <p:spPr bwMode="auto">
            <a:xfrm>
              <a:off x="4313" y="1462"/>
              <a:ext cx="1176" cy="210"/>
            </a:xfrm>
            <a:prstGeom prst="rect">
              <a:avLst/>
            </a:prstGeom>
            <a:gradFill rotWithShape="1">
              <a:gsLst>
                <a:gs pos="0">
                  <a:srgbClr val="00CC99"/>
                </a:gs>
                <a:gs pos="100000">
                  <a:srgbClr val="66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0" name="Line 24"/>
            <p:cNvSpPr>
              <a:spLocks noChangeShapeType="1"/>
            </p:cNvSpPr>
            <p:nvPr/>
          </p:nvSpPr>
          <p:spPr bwMode="auto">
            <a:xfrm>
              <a:off x="4310" y="1676"/>
              <a:ext cx="12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Line 25"/>
            <p:cNvSpPr>
              <a:spLocks noChangeShapeType="1"/>
            </p:cNvSpPr>
            <p:nvPr/>
          </p:nvSpPr>
          <p:spPr bwMode="auto">
            <a:xfrm>
              <a:off x="4310" y="590"/>
              <a:ext cx="0" cy="10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2" name="Text Box 26"/>
            <p:cNvSpPr txBox="1">
              <a:spLocks noChangeArrowheads="1"/>
            </p:cNvSpPr>
            <p:nvPr/>
          </p:nvSpPr>
          <p:spPr bwMode="auto">
            <a:xfrm>
              <a:off x="5395" y="1679"/>
              <a:ext cx="157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0"/>
                <a:t>k</a:t>
              </a:r>
            </a:p>
          </p:txBody>
        </p:sp>
        <p:sp>
          <p:nvSpPr>
            <p:cNvPr id="183" name="Text Box 27"/>
            <p:cNvSpPr txBox="1">
              <a:spLocks noChangeArrowheads="1"/>
            </p:cNvSpPr>
            <p:nvPr/>
          </p:nvSpPr>
          <p:spPr bwMode="auto">
            <a:xfrm rot="-5400000">
              <a:off x="3978" y="1093"/>
              <a:ext cx="436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b="0"/>
                <a:t>Energy</a:t>
              </a:r>
            </a:p>
          </p:txBody>
        </p:sp>
        <p:sp>
          <p:nvSpPr>
            <p:cNvPr id="184" name="Line 28"/>
            <p:cNvSpPr>
              <a:spLocks noChangeShapeType="1"/>
            </p:cNvSpPr>
            <p:nvPr/>
          </p:nvSpPr>
          <p:spPr bwMode="auto">
            <a:xfrm>
              <a:off x="4873" y="654"/>
              <a:ext cx="0" cy="10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5" name="Rectangle 29"/>
            <p:cNvSpPr>
              <a:spLocks noChangeArrowheads="1"/>
            </p:cNvSpPr>
            <p:nvPr/>
          </p:nvSpPr>
          <p:spPr bwMode="auto">
            <a:xfrm>
              <a:off x="4719" y="1660"/>
              <a:ext cx="300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0"/>
                <a:t>k = 0</a:t>
              </a: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auto">
            <a:xfrm>
              <a:off x="4433" y="915"/>
              <a:ext cx="876" cy="562"/>
            </a:xfrm>
            <a:custGeom>
              <a:avLst/>
              <a:gdLst>
                <a:gd name="T0" fmla="*/ 0 w 876"/>
                <a:gd name="T1" fmla="*/ 11 h 562"/>
                <a:gd name="T2" fmla="*/ 244 w 876"/>
                <a:gd name="T3" fmla="*/ 79 h 562"/>
                <a:gd name="T4" fmla="*/ 700 w 876"/>
                <a:gd name="T5" fmla="*/ 483 h 562"/>
                <a:gd name="T6" fmla="*/ 876 w 876"/>
                <a:gd name="T7" fmla="*/ 55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562">
                  <a:moveTo>
                    <a:pt x="0" y="11"/>
                  </a:moveTo>
                  <a:cubicBezTo>
                    <a:pt x="41" y="22"/>
                    <a:pt x="127" y="0"/>
                    <a:pt x="244" y="79"/>
                  </a:cubicBezTo>
                  <a:cubicBezTo>
                    <a:pt x="361" y="158"/>
                    <a:pt x="595" y="404"/>
                    <a:pt x="700" y="483"/>
                  </a:cubicBezTo>
                  <a:cubicBezTo>
                    <a:pt x="805" y="562"/>
                    <a:pt x="839" y="537"/>
                    <a:pt x="876" y="551"/>
                  </a:cubicBezTo>
                </a:path>
              </a:pathLst>
            </a:custGeom>
            <a:noFill/>
            <a:ln w="28575" cmpd="sng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auto">
            <a:xfrm flipH="1">
              <a:off x="4441" y="915"/>
              <a:ext cx="876" cy="562"/>
            </a:xfrm>
            <a:custGeom>
              <a:avLst/>
              <a:gdLst>
                <a:gd name="T0" fmla="*/ 0 w 876"/>
                <a:gd name="T1" fmla="*/ 11 h 562"/>
                <a:gd name="T2" fmla="*/ 244 w 876"/>
                <a:gd name="T3" fmla="*/ 79 h 562"/>
                <a:gd name="T4" fmla="*/ 700 w 876"/>
                <a:gd name="T5" fmla="*/ 483 h 562"/>
                <a:gd name="T6" fmla="*/ 876 w 876"/>
                <a:gd name="T7" fmla="*/ 55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562">
                  <a:moveTo>
                    <a:pt x="0" y="11"/>
                  </a:moveTo>
                  <a:cubicBezTo>
                    <a:pt x="41" y="22"/>
                    <a:pt x="127" y="0"/>
                    <a:pt x="244" y="79"/>
                  </a:cubicBezTo>
                  <a:cubicBezTo>
                    <a:pt x="361" y="158"/>
                    <a:pt x="595" y="404"/>
                    <a:pt x="700" y="483"/>
                  </a:cubicBezTo>
                  <a:cubicBezTo>
                    <a:pt x="805" y="562"/>
                    <a:pt x="839" y="537"/>
                    <a:pt x="876" y="55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8" name="Line 32"/>
            <p:cNvSpPr>
              <a:spLocks noChangeShapeType="1"/>
            </p:cNvSpPr>
            <p:nvPr/>
          </p:nvSpPr>
          <p:spPr bwMode="auto">
            <a:xfrm rot="5400000">
              <a:off x="4909" y="1036"/>
              <a:ext cx="1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9" name="Line 33"/>
            <p:cNvSpPr>
              <a:spLocks noChangeShapeType="1"/>
            </p:cNvSpPr>
            <p:nvPr/>
          </p:nvSpPr>
          <p:spPr bwMode="auto">
            <a:xfrm rot="16200000" flipV="1">
              <a:off x="4663" y="1072"/>
              <a:ext cx="156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 type="triangl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0" name="Text Box 34"/>
            <p:cNvSpPr txBox="1">
              <a:spLocks noChangeArrowheads="1"/>
            </p:cNvSpPr>
            <p:nvPr/>
          </p:nvSpPr>
          <p:spPr bwMode="auto">
            <a:xfrm>
              <a:off x="4313" y="700"/>
              <a:ext cx="1062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200" b="0" dirty="0"/>
                <a:t>Bulk Conduction Band</a:t>
              </a:r>
            </a:p>
          </p:txBody>
        </p:sp>
        <p:sp>
          <p:nvSpPr>
            <p:cNvPr id="191" name="Text Box 35"/>
            <p:cNvSpPr txBox="1">
              <a:spLocks noChangeArrowheads="1"/>
            </p:cNvSpPr>
            <p:nvPr/>
          </p:nvSpPr>
          <p:spPr bwMode="auto">
            <a:xfrm>
              <a:off x="4353" y="1516"/>
              <a:ext cx="847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0"/>
                <a:t>Bulk Valence Band</a:t>
              </a:r>
            </a:p>
          </p:txBody>
        </p:sp>
        <p:sp>
          <p:nvSpPr>
            <p:cNvPr id="192" name="Rectangle 36"/>
            <p:cNvSpPr>
              <a:spLocks noChangeArrowheads="1"/>
            </p:cNvSpPr>
            <p:nvPr/>
          </p:nvSpPr>
          <p:spPr bwMode="auto">
            <a:xfrm>
              <a:off x="4976" y="985"/>
              <a:ext cx="388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0">
                  <a:solidFill>
                    <a:srgbClr val="FF0000"/>
                  </a:solidFill>
                </a:rPr>
                <a:t>up spin</a:t>
              </a:r>
            </a:p>
          </p:txBody>
        </p:sp>
        <p:sp>
          <p:nvSpPr>
            <p:cNvPr id="193" name="Rectangle 37"/>
            <p:cNvSpPr>
              <a:spLocks noChangeArrowheads="1"/>
            </p:cNvSpPr>
            <p:nvPr/>
          </p:nvSpPr>
          <p:spPr bwMode="auto">
            <a:xfrm>
              <a:off x="4411" y="992"/>
              <a:ext cx="316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200" b="0">
                  <a:solidFill>
                    <a:srgbClr val="000099"/>
                  </a:solidFill>
                </a:rPr>
                <a:t>down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1200" b="0">
                  <a:solidFill>
                    <a:srgbClr val="000099"/>
                  </a:solidFill>
                </a:rPr>
                <a:t>spin</a:t>
              </a:r>
            </a:p>
          </p:txBody>
        </p:sp>
        <p:sp>
          <p:nvSpPr>
            <p:cNvPr id="194" name="Line 38"/>
            <p:cNvSpPr>
              <a:spLocks noChangeShapeType="1"/>
            </p:cNvSpPr>
            <p:nvPr/>
          </p:nvSpPr>
          <p:spPr bwMode="auto">
            <a:xfrm>
              <a:off x="4903" y="1165"/>
              <a:ext cx="127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" name="Rectangle 39"/>
            <p:cNvSpPr>
              <a:spLocks noChangeArrowheads="1"/>
            </p:cNvSpPr>
            <p:nvPr/>
          </p:nvSpPr>
          <p:spPr bwMode="auto">
            <a:xfrm>
              <a:off x="4978" y="1123"/>
              <a:ext cx="525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0"/>
                <a:t>Dirac point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668990" y="1406009"/>
            <a:ext cx="912785" cy="1088886"/>
            <a:chOff x="5668990" y="1406009"/>
            <a:chExt cx="912785" cy="1088886"/>
          </a:xfrm>
        </p:grpSpPr>
        <p:sp>
          <p:nvSpPr>
            <p:cNvPr id="8" name="正方形/長方形 7"/>
            <p:cNvSpPr/>
            <p:nvPr/>
          </p:nvSpPr>
          <p:spPr>
            <a:xfrm>
              <a:off x="5668990" y="1406009"/>
              <a:ext cx="3412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+ 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6240490" y="1406009"/>
              <a:ext cx="3412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+ 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5688040" y="1787009"/>
              <a:ext cx="3412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4000" b="0" dirty="0" smtClean="0">
                  <a:solidFill>
                    <a:srgbClr val="FF0000"/>
                  </a:solidFill>
                </a:rPr>
                <a:t>- </a:t>
              </a:r>
              <a:endParaRPr lang="ja-JP" altLang="en-US" sz="4000" b="0" dirty="0">
                <a:solidFill>
                  <a:srgbClr val="FF0000"/>
                </a:solidFill>
              </a:endParaRPr>
            </a:p>
          </p:txBody>
        </p:sp>
        <p:sp>
          <p:nvSpPr>
            <p:cNvPr id="203" name="正方形/長方形 202"/>
            <p:cNvSpPr/>
            <p:nvPr/>
          </p:nvSpPr>
          <p:spPr>
            <a:xfrm>
              <a:off x="6240490" y="1939409"/>
              <a:ext cx="3412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+ 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5" name="Text Box 55"/>
          <p:cNvSpPr txBox="1">
            <a:spLocks noChangeArrowheads="1"/>
          </p:cNvSpPr>
          <p:nvPr/>
        </p:nvSpPr>
        <p:spPr bwMode="auto">
          <a:xfrm>
            <a:off x="198559" y="6316418"/>
            <a:ext cx="3179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0" dirty="0" smtClean="0">
                <a:solidFill>
                  <a:srgbClr val="0000FF"/>
                </a:solidFill>
              </a:rPr>
              <a:t>Quantum Hall System</a:t>
            </a:r>
            <a:endParaRPr lang="en-US" altLang="ja-JP" sz="2400" b="0" i="1" dirty="0">
              <a:solidFill>
                <a:srgbClr val="0000FF"/>
              </a:solidFill>
            </a:endParaRPr>
          </a:p>
        </p:txBody>
      </p:sp>
      <p:sp>
        <p:nvSpPr>
          <p:cNvPr id="206" name="Text Box 55"/>
          <p:cNvSpPr txBox="1">
            <a:spLocks noChangeArrowheads="1"/>
          </p:cNvSpPr>
          <p:nvPr/>
        </p:nvSpPr>
        <p:spPr bwMode="auto">
          <a:xfrm>
            <a:off x="3837109" y="6306893"/>
            <a:ext cx="3468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0" dirty="0" smtClean="0">
                <a:solidFill>
                  <a:srgbClr val="0000FF"/>
                </a:solidFill>
              </a:rPr>
              <a:t>2D Topological Insulator</a:t>
            </a:r>
            <a:endParaRPr lang="en-US" altLang="ja-JP" sz="2400" b="0" i="1" dirty="0">
              <a:solidFill>
                <a:srgbClr val="0000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1802" y="4728770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 dirty="0" smtClean="0">
                <a:solidFill>
                  <a:srgbClr val="FF0000"/>
                </a:solidFill>
              </a:rPr>
              <a:t>n</a:t>
            </a:r>
            <a:r>
              <a:rPr lang="en-US" altLang="ja-JP" sz="2400" dirty="0" smtClean="0">
                <a:solidFill>
                  <a:srgbClr val="FF0000"/>
                </a:solidFill>
              </a:rPr>
              <a:t> = 2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09" name="正方形/長方形 208"/>
          <p:cNvSpPr/>
          <p:nvPr/>
        </p:nvSpPr>
        <p:spPr>
          <a:xfrm>
            <a:off x="4826058" y="4445246"/>
            <a:ext cx="865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dirty="0" smtClean="0">
                <a:solidFill>
                  <a:srgbClr val="FF0000"/>
                </a:solidFill>
              </a:rPr>
              <a:t> = 1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  <p:bldP spid="205" grpId="0"/>
      <p:bldP spid="206" grpId="0"/>
      <p:bldP spid="11" grpId="0"/>
      <p:bldP spid="20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13" y="172301"/>
            <a:ext cx="4718591" cy="161992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46304" y="181094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2012</a:t>
            </a:r>
            <a:endParaRPr lang="ja-JP" altLang="en-US" sz="20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3684798" y="2168976"/>
            <a:ext cx="2396517" cy="793302"/>
            <a:chOff x="1258824" y="1915406"/>
            <a:chExt cx="2396517" cy="793302"/>
          </a:xfrm>
        </p:grpSpPr>
        <p:sp>
          <p:nvSpPr>
            <p:cNvPr id="58" name="正方形/長方形 57"/>
            <p:cNvSpPr/>
            <p:nvPr/>
          </p:nvSpPr>
          <p:spPr>
            <a:xfrm>
              <a:off x="1258824" y="1915406"/>
              <a:ext cx="8744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FF"/>
                  </a:solidFill>
                </a:rPr>
                <a:t>Bi</a:t>
              </a:r>
              <a:r>
                <a:rPr lang="en-US" altLang="ja-JP" sz="2000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Te</a:t>
              </a:r>
              <a:r>
                <a:rPr lang="en-US" altLang="ja-JP" sz="2000" baseline="-25000" dirty="0" smtClean="0">
                  <a:solidFill>
                    <a:srgbClr val="0000FF"/>
                  </a:solidFill>
                </a:rPr>
                <a:t>3</a:t>
              </a:r>
              <a:endParaRPr lang="ja-JP" altLang="en-US" sz="20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295400" y="2308598"/>
              <a:ext cx="23599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00"/>
                  </a:solidFill>
                </a:rPr>
                <a:t>n-type, 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8</a:t>
              </a:r>
              <a:r>
                <a:rPr lang="en-US" altLang="ja-JP" sz="2000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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10</a:t>
              </a:r>
              <a:r>
                <a:rPr lang="en-US" altLang="ja-JP" sz="2000" baseline="30000" dirty="0" smtClean="0">
                  <a:solidFill>
                    <a:srgbClr val="0000FF"/>
                  </a:solidFill>
                </a:rPr>
                <a:t>19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 cm</a:t>
              </a:r>
              <a:r>
                <a:rPr lang="en-US" altLang="ja-JP" sz="2000" baseline="30000" dirty="0" smtClean="0">
                  <a:solidFill>
                    <a:srgbClr val="0000FF"/>
                  </a:solidFill>
                </a:rPr>
                <a:t>-3</a:t>
              </a:r>
              <a:endParaRPr lang="ja-JP" altLang="en-US" sz="2000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769953" y="219456"/>
            <a:ext cx="3000930" cy="2048646"/>
            <a:chOff x="347561" y="3044952"/>
            <a:chExt cx="3000930" cy="204864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561" y="3044952"/>
              <a:ext cx="3000930" cy="2048646"/>
            </a:xfrm>
            <a:prstGeom prst="rect">
              <a:avLst/>
            </a:prstGeom>
          </p:spPr>
        </p:pic>
        <p:sp>
          <p:nvSpPr>
            <p:cNvPr id="60" name="正方形/長方形 59"/>
            <p:cNvSpPr/>
            <p:nvPr/>
          </p:nvSpPr>
          <p:spPr>
            <a:xfrm>
              <a:off x="2292096" y="3140702"/>
              <a:ext cx="5132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00"/>
                  </a:solidFill>
                </a:rPr>
                <a:t>Nb</a:t>
              </a:r>
              <a:endParaRPr lang="ja-JP" altLang="en-US" sz="2000" dirty="0"/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95" y="1972097"/>
            <a:ext cx="3357777" cy="24085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11" y="4370832"/>
            <a:ext cx="3244057" cy="239850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798" y="3246120"/>
            <a:ext cx="2628274" cy="255041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273" y="3246120"/>
            <a:ext cx="2605212" cy="2532888"/>
          </a:xfrm>
          <a:prstGeom prst="rect">
            <a:avLst/>
          </a:prstGeom>
        </p:spPr>
      </p:pic>
      <p:sp>
        <p:nvSpPr>
          <p:cNvPr id="65" name="正方形/長方形 64"/>
          <p:cNvSpPr/>
          <p:nvPr/>
        </p:nvSpPr>
        <p:spPr>
          <a:xfrm>
            <a:off x="4258056" y="6039350"/>
            <a:ext cx="4227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Clean limit </a:t>
            </a:r>
            <a:r>
              <a:rPr lang="en-US" altLang="ja-JP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 evidence for surface?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186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2850289" y="3164266"/>
            <a:ext cx="6293711" cy="1144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err="1" smtClean="0">
                <a:solidFill>
                  <a:srgbClr val="000000"/>
                </a:solidFill>
              </a:rPr>
              <a:t>I</a:t>
            </a:r>
            <a:r>
              <a:rPr lang="en-US" altLang="ja-JP" sz="20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altLang="ja-JP" sz="2000" dirty="0" err="1" smtClean="0">
                <a:solidFill>
                  <a:srgbClr val="000000"/>
                </a:solidFill>
              </a:rPr>
              <a:t>R</a:t>
            </a:r>
            <a:r>
              <a:rPr lang="en-US" altLang="ja-JP" sz="2000" baseline="-25000" dirty="0" err="1" smtClean="0">
                <a:solidFill>
                  <a:srgbClr val="000000"/>
                </a:solidFill>
              </a:rPr>
              <a:t>N</a:t>
            </a:r>
            <a:r>
              <a:rPr lang="en-US" altLang="ja-JP" sz="2000" dirty="0" smtClean="0">
                <a:solidFill>
                  <a:srgbClr val="000000"/>
                </a:solidFill>
              </a:rPr>
              <a:t> is ~10 times smaller than expected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err="1" smtClean="0">
                <a:solidFill>
                  <a:srgbClr val="000000"/>
                </a:solidFill>
              </a:rPr>
              <a:t>I</a:t>
            </a:r>
            <a:r>
              <a:rPr lang="en-US" altLang="ja-JP" sz="20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altLang="ja-JP" sz="2000" dirty="0" err="1" smtClean="0">
                <a:solidFill>
                  <a:srgbClr val="000000"/>
                </a:solidFill>
              </a:rPr>
              <a:t>R</a:t>
            </a:r>
            <a:r>
              <a:rPr lang="en-US" altLang="ja-JP" sz="2000" baseline="-25000" dirty="0" err="1" smtClean="0">
                <a:solidFill>
                  <a:srgbClr val="000000"/>
                </a:solidFill>
              </a:rPr>
              <a:t>N</a:t>
            </a:r>
            <a:r>
              <a:rPr lang="en-US" altLang="ja-JP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</a:rPr>
              <a:t>scales </a:t>
            </a:r>
            <a:r>
              <a:rPr lang="en-US" altLang="ja-JP" sz="2000" dirty="0">
                <a:solidFill>
                  <a:srgbClr val="000000"/>
                </a:solidFill>
              </a:rPr>
              <a:t>inversely </a:t>
            </a:r>
            <a:r>
              <a:rPr lang="en-US" altLang="ja-JP" sz="2000" dirty="0" smtClean="0">
                <a:solidFill>
                  <a:srgbClr val="000000"/>
                </a:solidFill>
              </a:rPr>
              <a:t>with W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err="1" smtClean="0"/>
              <a:t>B</a:t>
            </a:r>
            <a:r>
              <a:rPr lang="en-US" altLang="ja-JP" sz="2000" baseline="-25000" dirty="0" err="1" smtClean="0"/>
              <a:t>c</a:t>
            </a:r>
            <a:r>
              <a:rPr lang="en-US" altLang="ja-JP" sz="2000" dirty="0" smtClean="0"/>
              <a:t> (1</a:t>
            </a:r>
            <a:r>
              <a:rPr lang="en-US" altLang="ja-JP" sz="2000" baseline="30000" dirty="0" smtClean="0"/>
              <a:t>st</a:t>
            </a:r>
            <a:r>
              <a:rPr lang="en-US" altLang="ja-JP" sz="2000" dirty="0" smtClean="0"/>
              <a:t> minimum) is ~5 times smaller than expected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9" y="132028"/>
            <a:ext cx="8558827" cy="25292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83" y="2785870"/>
            <a:ext cx="2492973" cy="169784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45" y="4612243"/>
            <a:ext cx="3416141" cy="211387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041" y="4384159"/>
            <a:ext cx="3612814" cy="2473841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2791749" y="2760081"/>
            <a:ext cx="3267344" cy="420157"/>
            <a:chOff x="1250031" y="1930528"/>
            <a:chExt cx="3267344" cy="420157"/>
          </a:xfrm>
        </p:grpSpPr>
        <p:sp>
          <p:nvSpPr>
            <p:cNvPr id="58" name="正方形/長方形 57"/>
            <p:cNvSpPr/>
            <p:nvPr/>
          </p:nvSpPr>
          <p:spPr>
            <a:xfrm>
              <a:off x="1250031" y="1950575"/>
              <a:ext cx="9172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FF"/>
                  </a:solidFill>
                </a:rPr>
                <a:t>Bi</a:t>
              </a:r>
              <a:r>
                <a:rPr lang="en-US" altLang="ja-JP" sz="2000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Se</a:t>
              </a:r>
              <a:r>
                <a:rPr lang="en-US" altLang="ja-JP" sz="2000" baseline="-25000" dirty="0" smtClean="0">
                  <a:solidFill>
                    <a:srgbClr val="0000FF"/>
                  </a:solidFill>
                </a:rPr>
                <a:t>3</a:t>
              </a:r>
              <a:endParaRPr lang="ja-JP" altLang="en-US" sz="20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2016369" y="1930528"/>
              <a:ext cx="25010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00"/>
                  </a:solidFill>
                </a:rPr>
                <a:t>, n-type, 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8</a:t>
              </a:r>
              <a:r>
                <a:rPr lang="en-US" altLang="ja-JP" sz="2000" dirty="0" smtClean="0">
                  <a:solidFill>
                    <a:srgbClr val="0000FF"/>
                  </a:solidFill>
                  <a:sym typeface="Symbol" panose="05050102010706020507" pitchFamily="18" charset="2"/>
                </a:rPr>
                <a:t>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10</a:t>
              </a:r>
              <a:r>
                <a:rPr lang="en-US" altLang="ja-JP" sz="2000" baseline="30000" dirty="0" smtClean="0">
                  <a:solidFill>
                    <a:srgbClr val="0000FF"/>
                  </a:solidFill>
                </a:rPr>
                <a:t>17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 cm</a:t>
              </a:r>
              <a:r>
                <a:rPr lang="en-US" altLang="ja-JP" sz="2000" baseline="30000" dirty="0" smtClean="0">
                  <a:solidFill>
                    <a:srgbClr val="0000FF"/>
                  </a:solidFill>
                </a:rPr>
                <a:t>-3</a:t>
              </a:r>
              <a:endParaRPr lang="ja-JP" altLang="en-US" sz="2000" baseline="30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4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7" y="2171699"/>
            <a:ext cx="2601884" cy="302806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88" y="60239"/>
            <a:ext cx="6926172" cy="1926989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0" y="5268557"/>
            <a:ext cx="3243532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14-nm-thick (</a:t>
            </a:r>
            <a:r>
              <a:rPr lang="en-US" altLang="ja-JP" sz="2000" dirty="0" err="1" smtClean="0">
                <a:solidFill>
                  <a:srgbClr val="000000"/>
                </a:solidFill>
              </a:rPr>
              <a:t>Bi,Sb</a:t>
            </a:r>
            <a:r>
              <a:rPr lang="en-US" altLang="ja-JP" sz="2000" dirty="0" smtClean="0">
                <a:solidFill>
                  <a:srgbClr val="000000"/>
                </a:solidFill>
              </a:rPr>
              <a:t>)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2000" dirty="0" smtClean="0">
                <a:solidFill>
                  <a:srgbClr val="000000"/>
                </a:solidFill>
              </a:rPr>
              <a:t>Se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3</a:t>
            </a:r>
            <a:endParaRPr lang="ja-JP" altLang="en-US" sz="2000" baseline="-250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</a:rPr>
              <a:t>TCNQ </a:t>
            </a:r>
            <a:r>
              <a:rPr lang="en-US" altLang="ja-JP" sz="2000" dirty="0" smtClean="0">
                <a:solidFill>
                  <a:srgbClr val="000000"/>
                </a:solidFill>
              </a:rPr>
              <a:t>surface doping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Back-gating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Ti(2.5 nm)/Al(140 nm) 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014" y="1944801"/>
            <a:ext cx="2255709" cy="30549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532" y="4962088"/>
            <a:ext cx="5900468" cy="185812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660" y="1982768"/>
            <a:ext cx="2711694" cy="2155670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5818967" y="4264242"/>
            <a:ext cx="2762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Finite supercurrent through surface state</a:t>
            </a:r>
            <a:endParaRPr lang="ja-JP" altLang="en-US" dirty="0"/>
          </a:p>
        </p:txBody>
      </p:sp>
      <p:cxnSp>
        <p:nvCxnSpPr>
          <p:cNvPr id="20" name="直線矢印コネクタ 19"/>
          <p:cNvCxnSpPr/>
          <p:nvPr/>
        </p:nvCxnSpPr>
        <p:spPr bwMode="auto">
          <a:xfrm flipH="1">
            <a:off x="5451231" y="4879731"/>
            <a:ext cx="527539" cy="9231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正方形/長方形 21"/>
          <p:cNvSpPr/>
          <p:nvPr/>
        </p:nvSpPr>
        <p:spPr>
          <a:xfrm>
            <a:off x="7422425" y="2655249"/>
            <a:ext cx="1563248" cy="78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 smtClean="0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1600" dirty="0" smtClean="0">
                <a:solidFill>
                  <a:srgbClr val="000000"/>
                </a:solidFill>
              </a:rPr>
              <a:t>/</a:t>
            </a:r>
            <a:r>
              <a:rPr lang="en-US" altLang="ja-JP" sz="1600" dirty="0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0</a:t>
            </a:r>
            <a:r>
              <a:rPr lang="en-US" altLang="ja-JP" sz="1600" dirty="0" smtClean="0">
                <a:solidFill>
                  <a:srgbClr val="000000"/>
                </a:solidFill>
              </a:rPr>
              <a:t> ~ 0.23</a:t>
            </a:r>
            <a:r>
              <a:rPr lang="ja-JP" altLang="en-US" sz="1600" dirty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Flux focusing? </a:t>
            </a:r>
            <a:endParaRPr lang="ja-JP" altLang="en-US" sz="1600" dirty="0"/>
          </a:p>
        </p:txBody>
      </p:sp>
      <p:sp>
        <p:nvSpPr>
          <p:cNvPr id="13" name="正方形/長方形 12"/>
          <p:cNvSpPr/>
          <p:nvPr/>
        </p:nvSpPr>
        <p:spPr>
          <a:xfrm>
            <a:off x="146304" y="181094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2013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814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75467" y="84928"/>
            <a:ext cx="8968995" cy="1803600"/>
            <a:chOff x="75467" y="84928"/>
            <a:chExt cx="8968995" cy="18036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67" y="84928"/>
              <a:ext cx="8968995" cy="1524063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091" y="1655532"/>
              <a:ext cx="6829701" cy="232996"/>
            </a:xfrm>
            <a:prstGeom prst="rect">
              <a:avLst/>
            </a:prstGeom>
          </p:spPr>
        </p:pic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63" y="2106410"/>
            <a:ext cx="8524659" cy="201737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02" y="4292830"/>
            <a:ext cx="3120074" cy="180578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369" y="4625631"/>
            <a:ext cx="3739080" cy="2089715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7073401" y="4824671"/>
            <a:ext cx="2070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</a:rPr>
              <a:t>T-dep. of </a:t>
            </a:r>
            <a:r>
              <a:rPr lang="en-US" altLang="ja-JP" sz="1600" dirty="0" err="1" smtClean="0">
                <a:solidFill>
                  <a:srgbClr val="000000"/>
                </a:solidFill>
              </a:rPr>
              <a:t>I</a:t>
            </a:r>
            <a:r>
              <a:rPr lang="en-US" altLang="ja-JP" sz="16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gives evidence for ballistic junction through the surface state</a:t>
            </a:r>
            <a:endParaRPr lang="ja-JP" altLang="en-US" sz="1600" dirty="0"/>
          </a:p>
        </p:txBody>
      </p:sp>
      <p:sp>
        <p:nvSpPr>
          <p:cNvPr id="25" name="正方形/長方形 24"/>
          <p:cNvSpPr/>
          <p:nvPr/>
        </p:nvSpPr>
        <p:spPr>
          <a:xfrm>
            <a:off x="3441453" y="4107940"/>
            <a:ext cx="5485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Small </a:t>
            </a:r>
            <a:r>
              <a:rPr lang="en-US" altLang="ja-JP" sz="1600" dirty="0" err="1" smtClean="0">
                <a:solidFill>
                  <a:srgbClr val="0000FF"/>
                </a:solidFill>
              </a:rPr>
              <a:t>I</a:t>
            </a:r>
            <a:r>
              <a:rPr lang="en-US" altLang="ja-JP" sz="16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altLang="ja-JP" sz="1600" dirty="0" err="1" smtClean="0">
                <a:solidFill>
                  <a:srgbClr val="0000FF"/>
                </a:solidFill>
              </a:rPr>
              <a:t>R</a:t>
            </a:r>
            <a:r>
              <a:rPr lang="en-US" altLang="ja-JP" sz="1600" baseline="-25000" dirty="0" err="1" smtClean="0">
                <a:solidFill>
                  <a:srgbClr val="0000FF"/>
                </a:solidFill>
              </a:rPr>
              <a:t>N</a:t>
            </a:r>
            <a:r>
              <a:rPr lang="en-US" altLang="ja-JP" sz="1600" dirty="0" smtClean="0">
                <a:solidFill>
                  <a:srgbClr val="0000FF"/>
                </a:solidFill>
              </a:rPr>
              <a:t> is explicable if the surface channel dictates R</a:t>
            </a:r>
            <a:r>
              <a:rPr lang="en-US" altLang="ja-JP" sz="1600" baseline="-25000" dirty="0" smtClean="0">
                <a:solidFill>
                  <a:srgbClr val="0000FF"/>
                </a:solidFill>
              </a:rPr>
              <a:t>N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7292211" y="708837"/>
            <a:ext cx="1851789" cy="1495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Bi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ja-JP" sz="1600" dirty="0" smtClean="0">
                <a:solidFill>
                  <a:srgbClr val="000000"/>
                </a:solidFill>
              </a:rPr>
              <a:t>Se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3</a:t>
            </a:r>
            <a:r>
              <a:rPr lang="en-US" altLang="ja-JP" sz="1600" dirty="0" smtClean="0">
                <a:solidFill>
                  <a:srgbClr val="000000"/>
                </a:solidFill>
              </a:rPr>
              <a:t>, n-type</a:t>
            </a:r>
          </a:p>
          <a:p>
            <a:pPr>
              <a:lnSpc>
                <a:spcPct val="1140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9-nm thick</a:t>
            </a:r>
          </a:p>
          <a:p>
            <a:pPr>
              <a:lnSpc>
                <a:spcPct val="1140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n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2D</a:t>
            </a:r>
            <a:r>
              <a:rPr lang="en-US" altLang="ja-JP" sz="1600" dirty="0" smtClean="0">
                <a:solidFill>
                  <a:srgbClr val="000000"/>
                </a:solidFill>
              </a:rPr>
              <a:t>=10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13</a:t>
            </a:r>
            <a:r>
              <a:rPr lang="en-US" altLang="ja-JP" sz="1600" dirty="0" smtClean="0">
                <a:solidFill>
                  <a:srgbClr val="000000"/>
                </a:solidFill>
              </a:rPr>
              <a:t>-10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14 </a:t>
            </a:r>
            <a:r>
              <a:rPr lang="en-US" altLang="ja-JP" sz="1600" dirty="0" smtClean="0">
                <a:solidFill>
                  <a:srgbClr val="000000"/>
                </a:solidFill>
              </a:rPr>
              <a:t>cm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-2</a:t>
            </a:r>
            <a:endParaRPr lang="ja-JP" altLang="en-US" sz="1600" baseline="30000" dirty="0"/>
          </a:p>
          <a:p>
            <a:pPr>
              <a:lnSpc>
                <a:spcPct val="1140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Back gating</a:t>
            </a:r>
          </a:p>
          <a:p>
            <a:pPr>
              <a:lnSpc>
                <a:spcPct val="114000"/>
              </a:lnSpc>
            </a:pPr>
            <a:r>
              <a:rPr lang="en-US" altLang="ja-JP" sz="1600" dirty="0" smtClean="0">
                <a:solidFill>
                  <a:srgbClr val="000000"/>
                </a:solidFill>
              </a:rPr>
              <a:t>L = 230 nm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805639" y="2198047"/>
            <a:ext cx="1837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</a:rPr>
              <a:t>Andreev reflection</a:t>
            </a:r>
            <a:endParaRPr lang="ja-JP" altLang="en-US" sz="16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6" y="17584"/>
            <a:ext cx="7085798" cy="209280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0" y="2242038"/>
            <a:ext cx="4160799" cy="189913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718" y="2514600"/>
            <a:ext cx="2198203" cy="1760169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5472038" y="4361969"/>
            <a:ext cx="2969622" cy="2321119"/>
            <a:chOff x="309908" y="4381470"/>
            <a:chExt cx="2969622" cy="232111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08" y="4730263"/>
              <a:ext cx="2969622" cy="1972326"/>
            </a:xfrm>
            <a:prstGeom prst="rect">
              <a:avLst/>
            </a:prstGeom>
          </p:spPr>
        </p:pic>
        <p:sp>
          <p:nvSpPr>
            <p:cNvPr id="16" name="正方形/長方形 15"/>
            <p:cNvSpPr/>
            <p:nvPr/>
          </p:nvSpPr>
          <p:spPr>
            <a:xfrm>
              <a:off x="813539" y="4381470"/>
              <a:ext cx="23262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err="1" smtClean="0">
                  <a:solidFill>
                    <a:srgbClr val="000000"/>
                  </a:solidFill>
                </a:rPr>
                <a:t>Fabry</a:t>
              </a:r>
              <a:r>
                <a:rPr lang="en-US" altLang="ja-JP" sz="1600" dirty="0" smtClean="0">
                  <a:solidFill>
                    <a:srgbClr val="000000"/>
                  </a:solidFill>
                </a:rPr>
                <a:t>-Perot oscillations</a:t>
              </a:r>
              <a:endParaRPr lang="ja-JP" altLang="en-US" sz="1600" dirty="0"/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6" y="4251949"/>
            <a:ext cx="2610981" cy="19780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3445" y="4257543"/>
            <a:ext cx="2498457" cy="1975441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016234" y="6196161"/>
            <a:ext cx="3930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</a:rPr>
              <a:t>ZBCP similar to that in 1D SOC nanowire</a:t>
            </a:r>
          </a:p>
          <a:p>
            <a:r>
              <a:rPr lang="en-US" altLang="ja-JP" sz="1600" dirty="0" smtClean="0">
                <a:solidFill>
                  <a:srgbClr val="000000"/>
                </a:solidFill>
              </a:rPr>
              <a:t>(weak antilocalization?)</a:t>
            </a:r>
            <a:endParaRPr lang="ja-JP" altLang="en-US" sz="1600" dirty="0"/>
          </a:p>
        </p:txBody>
      </p:sp>
      <p:sp>
        <p:nvSpPr>
          <p:cNvPr id="5" name="正方形/長方形 4"/>
          <p:cNvSpPr/>
          <p:nvPr/>
        </p:nvSpPr>
        <p:spPr>
          <a:xfrm>
            <a:off x="6810190" y="2610237"/>
            <a:ext cx="23165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Phase-coherent transport in TI</a:t>
            </a:r>
          </a:p>
          <a:p>
            <a:r>
              <a:rPr lang="en-US" altLang="ja-JP" dirty="0">
                <a:sym typeface="Symbol" panose="05050102010706020507" pitchFamily="18" charset="2"/>
              </a:rPr>
              <a:t> </a:t>
            </a:r>
            <a:r>
              <a:rPr lang="en-US" altLang="ja-JP" dirty="0" smtClean="0"/>
              <a:t>Due to topological protection of the surface state?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85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3067791" y="2978536"/>
            <a:ext cx="5371983" cy="775616"/>
            <a:chOff x="1250031" y="1950575"/>
            <a:chExt cx="5371983" cy="775616"/>
          </a:xfrm>
        </p:grpSpPr>
        <p:sp>
          <p:nvSpPr>
            <p:cNvPr id="58" name="正方形/長方形 57"/>
            <p:cNvSpPr/>
            <p:nvPr/>
          </p:nvSpPr>
          <p:spPr>
            <a:xfrm>
              <a:off x="1250031" y="1950575"/>
              <a:ext cx="53719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FF"/>
                  </a:solidFill>
                </a:rPr>
                <a:t>Bulk-insulating BSTS</a:t>
              </a:r>
              <a:r>
                <a:rPr lang="ja-JP" altLang="en-US" sz="2000" dirty="0" smtClean="0">
                  <a:solidFill>
                    <a:srgbClr val="0000FF"/>
                  </a:solidFill>
                </a:rPr>
                <a:t> </a:t>
              </a:r>
              <a:r>
                <a:rPr lang="en-US" altLang="ja-JP" sz="2000" dirty="0" smtClean="0">
                  <a:solidFill>
                    <a:srgbClr val="0000FF"/>
                  </a:solidFill>
                </a:rPr>
                <a:t>flake, 80 – 200 nm thick</a:t>
              </a:r>
              <a:endParaRPr lang="ja-JP" altLang="en-US" sz="20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277844" y="2326081"/>
              <a:ext cx="40799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FF"/>
                  </a:solidFill>
                </a:rPr>
                <a:t>Junction width and length: ~50 nm</a:t>
              </a:r>
              <a:endParaRPr lang="ja-JP" altLang="en-US" sz="2000" baseline="300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4" y="175183"/>
            <a:ext cx="7152396" cy="277316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0" y="3012924"/>
            <a:ext cx="2637240" cy="182578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3178093" y="3725502"/>
            <a:ext cx="4835850" cy="794064"/>
            <a:chOff x="2850289" y="3941156"/>
            <a:chExt cx="4835850" cy="794064"/>
          </a:xfrm>
        </p:grpSpPr>
        <p:sp>
          <p:nvSpPr>
            <p:cNvPr id="65" name="正方形/長方形 64"/>
            <p:cNvSpPr/>
            <p:nvPr/>
          </p:nvSpPr>
          <p:spPr>
            <a:xfrm>
              <a:off x="2850289" y="3941156"/>
              <a:ext cx="3674404" cy="794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en-US" altLang="ja-JP" sz="2000" dirty="0" err="1" smtClean="0">
                  <a:solidFill>
                    <a:srgbClr val="000000"/>
                  </a:solidFill>
                </a:rPr>
                <a:t>I</a:t>
              </a:r>
              <a:r>
                <a:rPr lang="en-US" altLang="ja-JP" sz="2000" baseline="-25000" dirty="0" err="1" smtClean="0">
                  <a:solidFill>
                    <a:srgbClr val="000000"/>
                  </a:solidFill>
                </a:rPr>
                <a:t>c</a:t>
              </a:r>
              <a:r>
                <a:rPr lang="en-US" altLang="ja-JP" sz="2000" dirty="0" err="1" smtClean="0">
                  <a:solidFill>
                    <a:srgbClr val="000000"/>
                  </a:solidFill>
                </a:rPr>
                <a:t>R</a:t>
              </a:r>
              <a:r>
                <a:rPr lang="en-US" altLang="ja-JP" sz="2000" baseline="-25000" dirty="0" err="1" smtClean="0">
                  <a:solidFill>
                    <a:srgbClr val="000000"/>
                  </a:solidFill>
                </a:rPr>
                <a:t>N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> is only 7 </a:t>
              </a:r>
              <a:r>
                <a:rPr lang="en-US" altLang="ja-JP" sz="200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>V   </a:t>
              </a:r>
              <a:r>
                <a:rPr lang="en-US" altLang="ja-JP" sz="2000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</a:t>
              </a:r>
              <a:endParaRPr lang="en-US" altLang="ja-JP" sz="2000" dirty="0" smtClean="0">
                <a:solidFill>
                  <a:srgbClr val="000000"/>
                </a:solidFill>
              </a:endParaRPr>
            </a:p>
            <a:p>
              <a:pPr marL="342900" indent="-34290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en-US" altLang="ja-JP" sz="2000" dirty="0" smtClean="0">
                  <a:solidFill>
                    <a:srgbClr val="000000"/>
                  </a:solidFill>
                </a:rPr>
                <a:t>Mean free path: 10 – 40 nm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7435" y="4000758"/>
              <a:ext cx="2038704" cy="358746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80" y="4519565"/>
            <a:ext cx="2923977" cy="22780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257" y="4519564"/>
            <a:ext cx="3116960" cy="227805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96464" y="5193903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Low transparency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96464" y="5658588"/>
            <a:ext cx="2565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Diffusive transport through surface</a:t>
            </a:r>
          </a:p>
        </p:txBody>
      </p:sp>
    </p:spTree>
    <p:extLst>
      <p:ext uri="{BB962C8B-B14F-4D97-AF65-F5344CB8AC3E}">
        <p14:creationId xmlns:p14="http://schemas.microsoft.com/office/powerpoint/2010/main" val="33813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正方形/長方形 64"/>
          <p:cNvSpPr/>
          <p:nvPr/>
        </p:nvSpPr>
        <p:spPr>
          <a:xfrm>
            <a:off x="4397737" y="3929196"/>
            <a:ext cx="4519186" cy="794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Zero-bias anomaly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  </a:t>
            </a:r>
            <a:r>
              <a:rPr lang="en-US" altLang="ja-JP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induced SC?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No supercurrent in this experiment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206812" y="5716762"/>
            <a:ext cx="3849772" cy="802094"/>
            <a:chOff x="1197278" y="1915406"/>
            <a:chExt cx="3849772" cy="802094"/>
          </a:xfrm>
        </p:grpSpPr>
        <p:sp>
          <p:nvSpPr>
            <p:cNvPr id="58" name="正方形/長方形 57"/>
            <p:cNvSpPr/>
            <p:nvPr/>
          </p:nvSpPr>
          <p:spPr>
            <a:xfrm>
              <a:off x="1197278" y="1915406"/>
              <a:ext cx="38497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00"/>
                  </a:solidFill>
                </a:rPr>
                <a:t>50 or 70 nm-thick HgTe </a:t>
              </a:r>
              <a:r>
                <a:rPr lang="en-US" altLang="ja-JP" sz="2000" dirty="0">
                  <a:solidFill>
                    <a:srgbClr val="000000"/>
                  </a:solidFill>
                  <a:sym typeface="Symbol" panose="05050102010706020507" pitchFamily="18" charset="2"/>
                </a:rPr>
                <a:t> </a:t>
              </a:r>
              <a:r>
                <a:rPr lang="en-US" altLang="ja-JP" sz="2000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3D TI</a:t>
              </a:r>
              <a:endParaRPr lang="ja-JP" altLang="en-US" sz="2000" baseline="-25000" dirty="0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216269" y="2317390"/>
              <a:ext cx="38306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err="1" smtClean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r>
                <a:rPr lang="en-US" altLang="ja-JP" sz="2000" baseline="-25000" dirty="0" err="1" smtClean="0">
                  <a:solidFill>
                    <a:srgbClr val="000000"/>
                  </a:solidFill>
                </a:rPr>
                <a:t>Nb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> = 1 meV,  Andreev reflection</a:t>
              </a:r>
              <a:endParaRPr lang="ja-JP" altLang="en-US" sz="2000" baseline="30000" dirty="0"/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85"/>
            <a:ext cx="8870385" cy="205242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17" y="2329962"/>
            <a:ext cx="3738331" cy="325094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934" y="2250830"/>
            <a:ext cx="2663656" cy="172329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7276451" y="5037964"/>
            <a:ext cx="16829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Precursor to Fraunhofer pattern?</a:t>
            </a:r>
            <a:endParaRPr lang="ja-JP" altLang="en-US" sz="20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457700" y="4702704"/>
            <a:ext cx="2845054" cy="2076165"/>
            <a:chOff x="4457700" y="4702704"/>
            <a:chExt cx="2845054" cy="2076165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7700" y="4702704"/>
              <a:ext cx="2845054" cy="2076165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6025565" y="5750141"/>
              <a:ext cx="122809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solidFill>
                    <a:srgbClr val="000000"/>
                  </a:solidFill>
                </a:rPr>
                <a:t>Sample with improved interface</a:t>
              </a:r>
              <a:endParaRPr lang="ja-JP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561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/>
          <p:cNvGrpSpPr/>
          <p:nvPr/>
        </p:nvGrpSpPr>
        <p:grpSpPr>
          <a:xfrm>
            <a:off x="224361" y="4668714"/>
            <a:ext cx="2835359" cy="2189286"/>
            <a:chOff x="3328046" y="2479430"/>
            <a:chExt cx="2835359" cy="2189286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8046" y="2479430"/>
              <a:ext cx="2793298" cy="2189286"/>
            </a:xfrm>
            <a:prstGeom prst="rect">
              <a:avLst/>
            </a:prstGeom>
          </p:spPr>
        </p:pic>
        <p:sp>
          <p:nvSpPr>
            <p:cNvPr id="18" name="正方形/長方形 17"/>
            <p:cNvSpPr/>
            <p:nvPr/>
          </p:nvSpPr>
          <p:spPr>
            <a:xfrm>
              <a:off x="4816642" y="2488194"/>
              <a:ext cx="13467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200" dirty="0" smtClean="0">
                  <a:solidFill>
                    <a:srgbClr val="000000"/>
                  </a:solidFill>
                </a:rPr>
                <a:t>fluctuations originate from Josephson effect</a:t>
              </a:r>
              <a:endParaRPr lang="ja-JP" altLang="en-US" sz="1200" dirty="0"/>
            </a:p>
          </p:txBody>
        </p:sp>
        <p:cxnSp>
          <p:nvCxnSpPr>
            <p:cNvPr id="20" name="直線矢印コネクタ 19"/>
            <p:cNvCxnSpPr/>
            <p:nvPr/>
          </p:nvCxnSpPr>
          <p:spPr bwMode="auto">
            <a:xfrm flipH="1">
              <a:off x="5117125" y="3077307"/>
              <a:ext cx="105506" cy="21101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20" y="132731"/>
            <a:ext cx="8296734" cy="208181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15" y="2347546"/>
            <a:ext cx="2943116" cy="213147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29" y="2465114"/>
            <a:ext cx="3425026" cy="2706906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3149229" y="5230457"/>
            <a:ext cx="5915641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Supercurrent through the surface state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Only 2</a:t>
            </a:r>
            <a:r>
              <a:rPr lang="en-US" altLang="ja-JP" sz="2000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dirty="0" smtClean="0">
                <a:solidFill>
                  <a:srgbClr val="000000"/>
                </a:solidFill>
              </a:rPr>
              <a:t> periodicity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FF0000"/>
                </a:solidFill>
              </a:rPr>
              <a:t>No signature of Majoranas</a:t>
            </a:r>
            <a:r>
              <a:rPr lang="en-US" altLang="ja-JP" sz="2000" dirty="0" smtClean="0">
                <a:solidFill>
                  <a:srgbClr val="000000"/>
                </a:solidFill>
              </a:rPr>
              <a:t>, which is reasonable for a large number of unprotected modes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171824" y="2655250"/>
            <a:ext cx="1719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70 nm-thick 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en-US" altLang="ja-JP" dirty="0" smtClean="0">
                <a:solidFill>
                  <a:srgbClr val="000000"/>
                </a:solidFill>
              </a:rPr>
              <a:t>HgTe as 3D TI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49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3808652" y="4228134"/>
            <a:ext cx="521225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Skewness (due to the 2</a:t>
            </a:r>
            <a:r>
              <a:rPr lang="en-US" altLang="ja-JP" sz="2000" baseline="30000" dirty="0" smtClean="0">
                <a:solidFill>
                  <a:srgbClr val="000000"/>
                </a:solidFill>
              </a:rPr>
              <a:t>nd</a:t>
            </a:r>
            <a:r>
              <a:rPr lang="en-US" altLang="ja-JP" sz="2000" dirty="0" smtClean="0">
                <a:solidFill>
                  <a:srgbClr val="000000"/>
                </a:solidFill>
              </a:rPr>
              <a:t> harmonic) remains the same for varying W and 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0000"/>
                </a:solidFill>
              </a:rPr>
              <a:t>Fits very well to </a:t>
            </a:r>
            <a:r>
              <a:rPr lang="en-US" altLang="ja-JP" sz="2000" dirty="0" smtClean="0">
                <a:solidFill>
                  <a:srgbClr val="FF0000"/>
                </a:solidFill>
              </a:rPr>
              <a:t>ballistic junction model</a:t>
            </a:r>
          </a:p>
          <a:p>
            <a:pPr>
              <a:spcAft>
                <a:spcPts val="600"/>
              </a:spcAft>
            </a:pPr>
            <a:r>
              <a:rPr lang="en-US" altLang="ja-JP" sz="2000" dirty="0" smtClean="0">
                <a:solidFill>
                  <a:srgbClr val="008000"/>
                </a:solidFill>
                <a:sym typeface="Symbol" panose="05050102010706020507" pitchFamily="18" charset="2"/>
              </a:rPr>
              <a:t> </a:t>
            </a:r>
            <a:r>
              <a:rPr lang="en-US" altLang="ja-JP" sz="2000" dirty="0" smtClean="0">
                <a:solidFill>
                  <a:srgbClr val="008000"/>
                </a:solidFill>
              </a:rPr>
              <a:t>Josephson current is carried by ABS with high transmittance, which is possibly related to the helical nature of the surface state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241430" y="74640"/>
            <a:ext cx="8550877" cy="2310356"/>
            <a:chOff x="241430" y="74640"/>
            <a:chExt cx="8550877" cy="231035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30" y="74640"/>
              <a:ext cx="8550877" cy="2090561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6438" y="2198206"/>
              <a:ext cx="6694224" cy="186790"/>
            </a:xfrm>
            <a:prstGeom prst="rect">
              <a:avLst/>
            </a:prstGeom>
          </p:spPr>
        </p:pic>
      </p:grp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34" y="2489766"/>
            <a:ext cx="3463081" cy="144721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003" y="2637692"/>
            <a:ext cx="2319805" cy="12544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98" y="4220750"/>
            <a:ext cx="3504732" cy="245590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884" y="2508409"/>
            <a:ext cx="2846205" cy="98213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267375" y="3499310"/>
            <a:ext cx="2680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</a:rPr>
              <a:t>No inverse proximity effect</a:t>
            </a:r>
          </a:p>
          <a:p>
            <a:r>
              <a:rPr lang="en-US" altLang="ja-JP" sz="1600" dirty="0" smtClean="0">
                <a:solidFill>
                  <a:srgbClr val="000000"/>
                </a:solidFill>
                <a:sym typeface="Symbol" panose="05050102010706020507" pitchFamily="18" charset="2"/>
              </a:rPr>
              <a:t> Absence of bulk states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989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19100" y="2751138"/>
            <a:ext cx="8275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dirty="0" smtClean="0"/>
              <a:t>2D TI</a:t>
            </a:r>
            <a:endParaRPr lang="en-US" altLang="ja-JP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83895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227" name="Text Box 3"/>
          <p:cNvSpPr txBox="1">
            <a:spLocks noChangeArrowheads="1"/>
          </p:cNvSpPr>
          <p:nvPr/>
        </p:nvSpPr>
        <p:spPr bwMode="auto">
          <a:xfrm>
            <a:off x="225425" y="273050"/>
            <a:ext cx="866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3600" b="0" dirty="0">
                <a:solidFill>
                  <a:schemeClr val="accent2"/>
                </a:solidFill>
                <a:ea typeface="HGP創英角ﾎﾟｯﾌﾟ体" panose="040B0A00000000000000" pitchFamily="50" charset="-128"/>
              </a:rPr>
              <a:t>Topological </a:t>
            </a:r>
            <a:r>
              <a:rPr lang="en-US" altLang="ja-JP" sz="3600" b="0" dirty="0" smtClean="0">
                <a:solidFill>
                  <a:schemeClr val="accent2"/>
                </a:solidFill>
                <a:ea typeface="HGP創英角ﾎﾟｯﾌﾟ体" panose="040B0A00000000000000" pitchFamily="50" charset="-128"/>
              </a:rPr>
              <a:t>Insulators</a:t>
            </a:r>
            <a:endParaRPr lang="en-US" altLang="ja-JP" sz="3600" b="0" dirty="0">
              <a:solidFill>
                <a:schemeClr val="accent2"/>
              </a:solidFill>
              <a:ea typeface="HGP創英角ﾎﾟｯﾌﾟ体" panose="040B0A00000000000000" pitchFamily="50" charset="-128"/>
            </a:endParaRPr>
          </a:p>
        </p:txBody>
      </p:sp>
      <p:sp>
        <p:nvSpPr>
          <p:cNvPr id="1972279" name="Text Box 55"/>
          <p:cNvSpPr txBox="1">
            <a:spLocks noChangeArrowheads="1"/>
          </p:cNvSpPr>
          <p:nvPr/>
        </p:nvSpPr>
        <p:spPr bwMode="auto">
          <a:xfrm>
            <a:off x="284284" y="3049343"/>
            <a:ext cx="27478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Chern</a:t>
            </a:r>
            <a:r>
              <a:rPr lang="ja-JP" altLang="en-US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number:</a:t>
            </a:r>
            <a:r>
              <a:rPr lang="ja-JP" altLang="en-US" sz="2400" dirty="0" smtClean="0">
                <a:solidFill>
                  <a:srgbClr val="0000FF"/>
                </a:solidFill>
              </a:rPr>
              <a:t>  </a:t>
            </a:r>
            <a:r>
              <a:rPr lang="en-US" altLang="ja-JP" sz="2400" i="1" dirty="0" smtClean="0">
                <a:solidFill>
                  <a:srgbClr val="0000FF"/>
                </a:solidFill>
              </a:rPr>
              <a:t>n</a:t>
            </a:r>
            <a:endParaRPr lang="en-US" altLang="ja-JP" sz="2400" b="0" i="1" dirty="0">
              <a:solidFill>
                <a:srgbClr val="0000FF"/>
              </a:solidFill>
            </a:endParaRPr>
          </a:p>
        </p:txBody>
      </p:sp>
      <p:graphicFrame>
        <p:nvGraphicFramePr>
          <p:cNvPr id="1972283" name="Object 59"/>
          <p:cNvGraphicFramePr>
            <a:graphicFrameLocks noChangeAspect="1"/>
          </p:cNvGraphicFramePr>
          <p:nvPr>
            <p:extLst/>
          </p:nvPr>
        </p:nvGraphicFramePr>
        <p:xfrm>
          <a:off x="316523" y="3518511"/>
          <a:ext cx="4167554" cy="78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数式" r:id="rId3" imgW="2082600" imgH="393480" progId="Equation.3">
                  <p:embed/>
                </p:oleObj>
              </mc:Choice>
              <mc:Fallback>
                <p:oleObj name="数式" r:id="rId3" imgW="2082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23" y="3518511"/>
                        <a:ext cx="4167554" cy="78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72289" name="Group 65"/>
          <p:cNvGrpSpPr>
            <a:grpSpLocks/>
          </p:cNvGrpSpPr>
          <p:nvPr/>
        </p:nvGrpSpPr>
        <p:grpSpPr bwMode="auto">
          <a:xfrm>
            <a:off x="420932" y="1264994"/>
            <a:ext cx="4033837" cy="1636712"/>
            <a:chOff x="2974" y="1834"/>
            <a:chExt cx="2541" cy="1031"/>
          </a:xfrm>
        </p:grpSpPr>
        <p:sp>
          <p:nvSpPr>
            <p:cNvPr id="1972290" name="Rectangle 66"/>
            <p:cNvSpPr>
              <a:spLocks noChangeArrowheads="1"/>
            </p:cNvSpPr>
            <p:nvPr/>
          </p:nvSpPr>
          <p:spPr bwMode="auto">
            <a:xfrm>
              <a:off x="2974" y="1846"/>
              <a:ext cx="2523" cy="1019"/>
            </a:xfrm>
            <a:prstGeom prst="rect">
              <a:avLst/>
            </a:prstGeom>
            <a:solidFill>
              <a:srgbClr val="FFCC99">
                <a:alpha val="19000"/>
              </a:srgbClr>
            </a:solidFill>
            <a:ln w="19050" algn="ctr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72291" name="Line 67"/>
            <p:cNvSpPr>
              <a:spLocks noChangeShapeType="1"/>
            </p:cNvSpPr>
            <p:nvPr/>
          </p:nvSpPr>
          <p:spPr bwMode="auto">
            <a:xfrm>
              <a:off x="4299" y="2412"/>
              <a:ext cx="9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2" name="Line 68"/>
            <p:cNvSpPr>
              <a:spLocks noChangeShapeType="1"/>
            </p:cNvSpPr>
            <p:nvPr/>
          </p:nvSpPr>
          <p:spPr bwMode="auto">
            <a:xfrm flipV="1">
              <a:off x="4748" y="1900"/>
              <a:ext cx="0" cy="9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3" name="Rectangle 69"/>
            <p:cNvSpPr>
              <a:spLocks noChangeArrowheads="1"/>
            </p:cNvSpPr>
            <p:nvPr/>
          </p:nvSpPr>
          <p:spPr bwMode="auto">
            <a:xfrm>
              <a:off x="5060" y="2398"/>
              <a:ext cx="3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rIns="0">
              <a:spAutoFit/>
            </a:bodyPr>
            <a:lstStyle/>
            <a:p>
              <a:pPr algn="ctr"/>
              <a:r>
                <a:rPr lang="en-US" altLang="ja-JP" sz="1600" b="0"/>
                <a:t>Re</a:t>
              </a:r>
              <a:r>
                <a:rPr lang="en-US" altLang="ja-JP" sz="900" b="0"/>
                <a:t> </a:t>
              </a:r>
              <a:r>
                <a:rPr lang="en-US" altLang="ja-JP" sz="2000" b="0" i="1"/>
                <a:t>u</a:t>
              </a:r>
              <a:r>
                <a:rPr lang="en-US" altLang="ja-JP" sz="2000" b="0" baseline="-25000"/>
                <a:t>n</a:t>
              </a:r>
              <a:endParaRPr lang="en-US" altLang="ja-JP" sz="2400" b="0" baseline="-25000"/>
            </a:p>
          </p:txBody>
        </p:sp>
        <p:sp>
          <p:nvSpPr>
            <p:cNvPr id="1972294" name="Rectangle 70"/>
            <p:cNvSpPr>
              <a:spLocks noChangeArrowheads="1"/>
            </p:cNvSpPr>
            <p:nvPr/>
          </p:nvSpPr>
          <p:spPr bwMode="auto">
            <a:xfrm>
              <a:off x="4598" y="2369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0"/>
                <a:t>0</a:t>
              </a:r>
            </a:p>
          </p:txBody>
        </p:sp>
        <p:sp>
          <p:nvSpPr>
            <p:cNvPr id="1972295" name="Line 71"/>
            <p:cNvSpPr>
              <a:spLocks noChangeShapeType="1"/>
            </p:cNvSpPr>
            <p:nvPr/>
          </p:nvSpPr>
          <p:spPr bwMode="auto">
            <a:xfrm>
              <a:off x="4942" y="2149"/>
              <a:ext cx="22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6" name="Rectangle 72"/>
            <p:cNvSpPr>
              <a:spLocks noChangeArrowheads="1"/>
            </p:cNvSpPr>
            <p:nvPr/>
          </p:nvSpPr>
          <p:spPr bwMode="auto">
            <a:xfrm>
              <a:off x="4358" y="1834"/>
              <a:ext cx="36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rIns="0">
              <a:spAutoFit/>
            </a:bodyPr>
            <a:lstStyle/>
            <a:p>
              <a:pPr algn="ctr"/>
              <a:r>
                <a:rPr lang="en-US" altLang="ja-JP" sz="1600" b="0"/>
                <a:t>Im</a:t>
              </a:r>
              <a:r>
                <a:rPr lang="en-US" altLang="ja-JP" sz="900" b="0"/>
                <a:t> </a:t>
              </a:r>
              <a:r>
                <a:rPr lang="en-US" altLang="ja-JP" sz="2000" b="0" i="1"/>
                <a:t>u</a:t>
              </a:r>
              <a:r>
                <a:rPr lang="en-US" altLang="ja-JP" sz="2000" b="0" baseline="-25000"/>
                <a:t>n</a:t>
              </a:r>
              <a:endParaRPr lang="en-US" altLang="ja-JP" sz="2400" b="0" baseline="-25000"/>
            </a:p>
          </p:txBody>
        </p:sp>
        <p:sp>
          <p:nvSpPr>
            <p:cNvPr id="1972297" name="Oval 73"/>
            <p:cNvSpPr>
              <a:spLocks noChangeArrowheads="1"/>
            </p:cNvSpPr>
            <p:nvPr/>
          </p:nvSpPr>
          <p:spPr bwMode="auto">
            <a:xfrm>
              <a:off x="4416" y="2084"/>
              <a:ext cx="662" cy="66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72298" name="Line 74"/>
            <p:cNvSpPr>
              <a:spLocks noChangeShapeType="1"/>
            </p:cNvSpPr>
            <p:nvPr/>
          </p:nvSpPr>
          <p:spPr bwMode="auto">
            <a:xfrm flipV="1">
              <a:off x="4750" y="2093"/>
              <a:ext cx="75" cy="31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299" name="Rectangle 75"/>
            <p:cNvSpPr>
              <a:spLocks noChangeArrowheads="1"/>
            </p:cNvSpPr>
            <p:nvPr/>
          </p:nvSpPr>
          <p:spPr bwMode="auto">
            <a:xfrm>
              <a:off x="4802" y="2203"/>
              <a:ext cx="34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ja-JP" sz="2000" b="0" i="1">
                  <a:solidFill>
                    <a:srgbClr val="0000FF"/>
                  </a:solidFill>
                </a:rPr>
                <a:t>u</a:t>
              </a:r>
              <a:r>
                <a:rPr lang="en-US" altLang="ja-JP" sz="2000" b="0" baseline="-25000">
                  <a:solidFill>
                    <a:srgbClr val="0000FF"/>
                  </a:solidFill>
                </a:rPr>
                <a:t>n</a:t>
              </a:r>
              <a:r>
                <a:rPr lang="en-US" altLang="ja-JP" sz="2000" b="0">
                  <a:solidFill>
                    <a:srgbClr val="0000FF"/>
                  </a:solidFill>
                </a:rPr>
                <a:t>(</a:t>
              </a:r>
              <a:r>
                <a:rPr lang="en-US" altLang="ja-JP" sz="2000">
                  <a:solidFill>
                    <a:srgbClr val="0000FF"/>
                  </a:solidFill>
                </a:rPr>
                <a:t>k</a:t>
              </a:r>
              <a:r>
                <a:rPr lang="en-US" altLang="ja-JP" sz="2000" b="0">
                  <a:solidFill>
                    <a:srgbClr val="0000FF"/>
                  </a:solidFill>
                </a:rPr>
                <a:t>)</a:t>
              </a:r>
              <a:endParaRPr lang="en-US" altLang="ja-JP" sz="2000" b="0" baseline="-25000">
                <a:solidFill>
                  <a:srgbClr val="0000FF"/>
                </a:solidFill>
              </a:endParaRPr>
            </a:p>
          </p:txBody>
        </p:sp>
        <p:sp>
          <p:nvSpPr>
            <p:cNvPr id="1972300" name="Rectangle 76"/>
            <p:cNvSpPr>
              <a:spLocks noChangeArrowheads="1"/>
            </p:cNvSpPr>
            <p:nvPr/>
          </p:nvSpPr>
          <p:spPr bwMode="auto">
            <a:xfrm>
              <a:off x="3863" y="2401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0"/>
                <a:t>k</a:t>
              </a:r>
              <a:r>
                <a:rPr lang="en-US" altLang="ja-JP" sz="2000" b="0" baseline="-25000"/>
                <a:t>x</a:t>
              </a:r>
            </a:p>
          </p:txBody>
        </p:sp>
        <p:sp>
          <p:nvSpPr>
            <p:cNvPr id="1972301" name="Rectangle 77"/>
            <p:cNvSpPr>
              <a:spLocks noChangeArrowheads="1"/>
            </p:cNvSpPr>
            <p:nvPr/>
          </p:nvSpPr>
          <p:spPr bwMode="auto">
            <a:xfrm>
              <a:off x="2977" y="2332"/>
              <a:ext cx="2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0">
                  <a:latin typeface="Symbol" panose="05050102010706020507" pitchFamily="18" charset="2"/>
                </a:rPr>
                <a:t>-p</a:t>
              </a:r>
            </a:p>
          </p:txBody>
        </p:sp>
        <p:sp>
          <p:nvSpPr>
            <p:cNvPr id="1972302" name="Rectangle 78"/>
            <p:cNvSpPr>
              <a:spLocks noChangeArrowheads="1"/>
            </p:cNvSpPr>
            <p:nvPr/>
          </p:nvSpPr>
          <p:spPr bwMode="auto">
            <a:xfrm>
              <a:off x="3233" y="2135"/>
              <a:ext cx="571" cy="571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 w="285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72303" name="Line 79"/>
            <p:cNvSpPr>
              <a:spLocks noChangeShapeType="1"/>
            </p:cNvSpPr>
            <p:nvPr/>
          </p:nvSpPr>
          <p:spPr bwMode="auto">
            <a:xfrm>
              <a:off x="3028" y="2421"/>
              <a:ext cx="9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304" name="Line 80"/>
            <p:cNvSpPr>
              <a:spLocks noChangeShapeType="1"/>
            </p:cNvSpPr>
            <p:nvPr/>
          </p:nvSpPr>
          <p:spPr bwMode="auto">
            <a:xfrm flipV="1">
              <a:off x="3525" y="1909"/>
              <a:ext cx="0" cy="8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305" name="Rectangle 81"/>
            <p:cNvSpPr>
              <a:spLocks noChangeArrowheads="1"/>
            </p:cNvSpPr>
            <p:nvPr/>
          </p:nvSpPr>
          <p:spPr bwMode="auto">
            <a:xfrm>
              <a:off x="3314" y="1836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0"/>
                <a:t>k</a:t>
              </a:r>
              <a:r>
                <a:rPr lang="en-US" altLang="ja-JP" sz="2000" b="0" baseline="-25000"/>
                <a:t>y</a:t>
              </a:r>
            </a:p>
          </p:txBody>
        </p:sp>
        <p:sp>
          <p:nvSpPr>
            <p:cNvPr id="1972306" name="Rectangle 82"/>
            <p:cNvSpPr>
              <a:spLocks noChangeArrowheads="1"/>
            </p:cNvSpPr>
            <p:nvPr/>
          </p:nvSpPr>
          <p:spPr bwMode="auto">
            <a:xfrm>
              <a:off x="3375" y="237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0"/>
                <a:t>0</a:t>
              </a:r>
            </a:p>
          </p:txBody>
        </p:sp>
        <p:sp>
          <p:nvSpPr>
            <p:cNvPr id="1972307" name="Rectangle 83"/>
            <p:cNvSpPr>
              <a:spLocks noChangeArrowheads="1"/>
            </p:cNvSpPr>
            <p:nvPr/>
          </p:nvSpPr>
          <p:spPr bwMode="auto">
            <a:xfrm>
              <a:off x="3649" y="2330"/>
              <a:ext cx="2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0">
                  <a:latin typeface="Symbol" panose="05050102010706020507" pitchFamily="18" charset="2"/>
                </a:rPr>
                <a:t>p</a:t>
              </a:r>
            </a:p>
          </p:txBody>
        </p:sp>
        <p:sp>
          <p:nvSpPr>
            <p:cNvPr id="1972308" name="Line 84"/>
            <p:cNvSpPr>
              <a:spLocks noChangeShapeType="1"/>
            </p:cNvSpPr>
            <p:nvPr/>
          </p:nvSpPr>
          <p:spPr bwMode="auto">
            <a:xfrm flipV="1">
              <a:off x="3615" y="2131"/>
              <a:ext cx="123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2309" name="Rectangle 85"/>
            <p:cNvSpPr>
              <a:spLocks noChangeArrowheads="1"/>
            </p:cNvSpPr>
            <p:nvPr/>
          </p:nvSpPr>
          <p:spPr bwMode="auto">
            <a:xfrm>
              <a:off x="3508" y="1907"/>
              <a:ext cx="9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b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Brillouin zone</a:t>
              </a:r>
            </a:p>
          </p:txBody>
        </p:sp>
        <p:sp>
          <p:nvSpPr>
            <p:cNvPr id="1972310" name="Rectangle 86"/>
            <p:cNvSpPr>
              <a:spLocks noChangeArrowheads="1"/>
            </p:cNvSpPr>
            <p:nvPr/>
          </p:nvSpPr>
          <p:spPr bwMode="auto">
            <a:xfrm>
              <a:off x="4949" y="1842"/>
              <a:ext cx="56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>
              <a:spAutoFit/>
            </a:bodyPr>
            <a:lstStyle/>
            <a:p>
              <a:r>
                <a:rPr lang="en-US" altLang="ja-JP" sz="1400" b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Complex</a:t>
              </a:r>
            </a:p>
            <a:p>
              <a:r>
                <a:rPr lang="en-US" altLang="ja-JP" sz="1400" b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plane</a:t>
              </a:r>
            </a:p>
          </p:txBody>
        </p:sp>
        <p:sp>
          <p:nvSpPr>
            <p:cNvPr id="1972311" name="AutoShape 87"/>
            <p:cNvSpPr>
              <a:spLocks noChangeArrowheads="1"/>
            </p:cNvSpPr>
            <p:nvPr/>
          </p:nvSpPr>
          <p:spPr bwMode="auto">
            <a:xfrm>
              <a:off x="4090" y="2309"/>
              <a:ext cx="182" cy="21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 algn="ctr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980109" y="988402"/>
            <a:ext cx="1991458" cy="1851877"/>
            <a:chOff x="4989634" y="1055077"/>
            <a:chExt cx="1991458" cy="1851877"/>
          </a:xfrm>
        </p:grpSpPr>
        <p:sp>
          <p:nvSpPr>
            <p:cNvPr id="89" name="Line 9"/>
            <p:cNvSpPr>
              <a:spLocks noChangeShapeType="1"/>
            </p:cNvSpPr>
            <p:nvPr/>
          </p:nvSpPr>
          <p:spPr bwMode="auto">
            <a:xfrm>
              <a:off x="4989634" y="2177045"/>
              <a:ext cx="17524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Line 11"/>
            <p:cNvSpPr>
              <a:spLocks noChangeShapeType="1"/>
            </p:cNvSpPr>
            <p:nvPr/>
          </p:nvSpPr>
          <p:spPr bwMode="auto">
            <a:xfrm>
              <a:off x="5735801" y="1152206"/>
              <a:ext cx="0" cy="17547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Rectangle 14"/>
            <p:cNvSpPr>
              <a:spLocks noChangeArrowheads="1"/>
            </p:cNvSpPr>
            <p:nvPr/>
          </p:nvSpPr>
          <p:spPr bwMode="auto">
            <a:xfrm>
              <a:off x="5279983" y="1055077"/>
              <a:ext cx="560687" cy="398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ja-JP" sz="1600" b="0" dirty="0" err="1" smtClean="0">
                  <a:ea typeface="ＭＳ ＰＲゴシック" panose="020B0500000000000000" pitchFamily="50" charset="-128"/>
                </a:rPr>
                <a:t>k</a:t>
              </a:r>
              <a:r>
                <a:rPr lang="en-US" altLang="ja-JP" sz="2000" b="0" baseline="-25000" dirty="0" err="1" smtClean="0">
                  <a:ea typeface="ＭＳ ＰＲゴシック" panose="020B0500000000000000" pitchFamily="50" charset="-128"/>
                </a:rPr>
                <a:t>y</a:t>
              </a:r>
              <a:endParaRPr lang="en-US" altLang="ja-JP" sz="2000" b="0" baseline="-25000" dirty="0">
                <a:ea typeface="ＭＳ ＰＲゴシック" panose="020B0500000000000000" pitchFamily="50" charset="-128"/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5172399" y="1643388"/>
              <a:ext cx="1131543" cy="10856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Rectangle 13"/>
            <p:cNvSpPr>
              <a:spLocks noChangeArrowheads="1"/>
            </p:cNvSpPr>
            <p:nvPr/>
          </p:nvSpPr>
          <p:spPr bwMode="auto">
            <a:xfrm>
              <a:off x="6069075" y="2084722"/>
              <a:ext cx="275807" cy="325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latin typeface="Symbol" panose="05050102010706020507" pitchFamily="18" charset="2"/>
                  <a:ea typeface="ＭＳ ＰＲゴシック" panose="020B0500000000000000" pitchFamily="50" charset="-128"/>
                </a:rPr>
                <a:t>p</a:t>
              </a:r>
              <a:endParaRPr lang="en-US" altLang="ja-JP" sz="1200" baseline="-25000" dirty="0"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4" name="Rectangle 13"/>
            <p:cNvSpPr>
              <a:spLocks noChangeArrowheads="1"/>
            </p:cNvSpPr>
            <p:nvPr/>
          </p:nvSpPr>
          <p:spPr bwMode="auto">
            <a:xfrm>
              <a:off x="5405493" y="2107178"/>
              <a:ext cx="497311" cy="325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ＭＳ ＰＲゴシック" panose="020B0500000000000000" pitchFamily="50" charset="-128"/>
                </a:rPr>
                <a:t>0</a:t>
              </a:r>
              <a:endParaRPr lang="en-US" altLang="ja-JP" sz="1200" baseline="-25000" dirty="0">
                <a:ea typeface="ＭＳ ＰＲゴシック" panose="020B0500000000000000" pitchFamily="50" charset="-128"/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5682850" y="1850102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1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6251185" y="1850102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2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5688708" y="1317934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3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6219790" y="1317934"/>
              <a:ext cx="394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L</a:t>
              </a:r>
              <a:r>
                <a:rPr lang="en-US" altLang="ja-JP" sz="1600" baseline="-25000" dirty="0" smtClean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rPr>
                <a:t>4</a:t>
              </a:r>
              <a:endParaRPr lang="en-US" altLang="ja-JP" sz="1600" baseline="-25000" dirty="0">
                <a:solidFill>
                  <a:srgbClr val="0000FF"/>
                </a:solidFill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99" name="円/楕円 98"/>
            <p:cNvSpPr/>
            <p:nvPr/>
          </p:nvSpPr>
          <p:spPr>
            <a:xfrm>
              <a:off x="5694515" y="1603583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円/楕円 99"/>
            <p:cNvSpPr/>
            <p:nvPr/>
          </p:nvSpPr>
          <p:spPr>
            <a:xfrm>
              <a:off x="5695973" y="2136001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円/楕円 100"/>
            <p:cNvSpPr/>
            <p:nvPr/>
          </p:nvSpPr>
          <p:spPr>
            <a:xfrm>
              <a:off x="6264870" y="1608949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/>
          </p:nvSpPr>
          <p:spPr>
            <a:xfrm>
              <a:off x="6266743" y="2134792"/>
              <a:ext cx="80289" cy="7703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Rectangle 13"/>
            <p:cNvSpPr>
              <a:spLocks noChangeArrowheads="1"/>
            </p:cNvSpPr>
            <p:nvPr/>
          </p:nvSpPr>
          <p:spPr bwMode="auto">
            <a:xfrm>
              <a:off x="5500993" y="1539601"/>
              <a:ext cx="275807" cy="325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latin typeface="Symbol" panose="05050102010706020507" pitchFamily="18" charset="2"/>
                  <a:ea typeface="ＭＳ ＰＲゴシック" panose="020B0500000000000000" pitchFamily="50" charset="-128"/>
                </a:rPr>
                <a:t>p</a:t>
              </a:r>
              <a:endParaRPr lang="en-US" altLang="ja-JP" sz="1200" baseline="-25000" dirty="0">
                <a:latin typeface="Symbol" panose="05050102010706020507" pitchFamily="18" charset="2"/>
                <a:ea typeface="ＭＳ ＰＲゴシック" panose="020B0500000000000000" pitchFamily="50" charset="-128"/>
              </a:endParaRPr>
            </a:p>
          </p:txBody>
        </p:sp>
        <p:sp>
          <p:nvSpPr>
            <p:cNvPr id="104" name="Rectangle 13"/>
            <p:cNvSpPr>
              <a:spLocks noChangeArrowheads="1"/>
            </p:cNvSpPr>
            <p:nvPr/>
          </p:nvSpPr>
          <p:spPr bwMode="auto">
            <a:xfrm>
              <a:off x="6420405" y="2184136"/>
              <a:ext cx="560687" cy="397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ja-JP" sz="1600" b="0" dirty="0" err="1">
                  <a:ea typeface="ＭＳ ＰＲゴシック" panose="020B0500000000000000" pitchFamily="50" charset="-128"/>
                </a:rPr>
                <a:t>k</a:t>
              </a:r>
              <a:r>
                <a:rPr lang="en-US" altLang="ja-JP" sz="2000" b="0" baseline="-25000" dirty="0" err="1">
                  <a:ea typeface="ＭＳ ＰＲゴシック" panose="020B0500000000000000" pitchFamily="50" charset="-128"/>
                </a:rPr>
                <a:t>x</a:t>
              </a:r>
              <a:endParaRPr lang="en-US" altLang="ja-JP" sz="2000" b="0" baseline="-25000" dirty="0">
                <a:ea typeface="ＭＳ ＰＲゴシック" panose="020B0500000000000000" pitchFamily="50" charset="-128"/>
              </a:endParaRPr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5134738" y="1615306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5136196" y="2147724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5137669" y="2690899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/>
            <p:cNvSpPr/>
            <p:nvPr/>
          </p:nvSpPr>
          <p:spPr>
            <a:xfrm>
              <a:off x="5693042" y="2686986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円/楕円 109"/>
            <p:cNvSpPr/>
            <p:nvPr/>
          </p:nvSpPr>
          <p:spPr>
            <a:xfrm>
              <a:off x="6267472" y="2689915"/>
              <a:ext cx="80289" cy="7703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112" name="Object 53"/>
          <p:cNvGraphicFramePr>
            <a:graphicFrameLocks noChangeAspect="1"/>
          </p:cNvGraphicFramePr>
          <p:nvPr>
            <p:extLst/>
          </p:nvPr>
        </p:nvGraphicFramePr>
        <p:xfrm>
          <a:off x="5397414" y="3438525"/>
          <a:ext cx="2425786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数式" r:id="rId5" imgW="1117440" imgH="431640" progId="Equation.3">
                  <p:embed/>
                </p:oleObj>
              </mc:Choice>
              <mc:Fallback>
                <p:oleObj name="数式" r:id="rId5" imgW="1117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414" y="3438525"/>
                        <a:ext cx="2425786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 Box 55"/>
          <p:cNvSpPr txBox="1">
            <a:spLocks noChangeArrowheads="1"/>
          </p:cNvSpPr>
          <p:nvPr/>
        </p:nvSpPr>
        <p:spPr bwMode="auto">
          <a:xfrm>
            <a:off x="5075359" y="3001718"/>
            <a:ext cx="38042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Z</a:t>
            </a:r>
            <a:r>
              <a:rPr lang="en-US" altLang="ja-JP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dirty="0" smtClean="0">
                <a:solidFill>
                  <a:srgbClr val="0000FF"/>
                </a:solidFill>
              </a:rPr>
              <a:t> invariant:  </a:t>
            </a:r>
            <a:r>
              <a:rPr lang="en-US" altLang="ja-JP" sz="2400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altLang="ja-JP" sz="2400" b="0" dirty="0" smtClean="0">
                <a:solidFill>
                  <a:srgbClr val="0000FF"/>
                </a:solidFill>
                <a:latin typeface="+mj-lt"/>
              </a:rPr>
              <a:t>(= 0 or 1)</a:t>
            </a:r>
            <a:endParaRPr lang="en-US" altLang="ja-JP" sz="2400" b="0" i="1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114" name="Text Box 55"/>
          <p:cNvSpPr txBox="1">
            <a:spLocks noChangeArrowheads="1"/>
          </p:cNvSpPr>
          <p:nvPr/>
        </p:nvSpPr>
        <p:spPr bwMode="auto">
          <a:xfrm>
            <a:off x="6899347" y="1601543"/>
            <a:ext cx="22446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w.f. parity at </a:t>
            </a:r>
            <a:r>
              <a:rPr lang="en-US" altLang="ja-JP" sz="2000" dirty="0" smtClean="0">
                <a:latin typeface="Symbol" panose="05050102010706020507" pitchFamily="18" charset="2"/>
              </a:rPr>
              <a:t>L</a:t>
            </a:r>
            <a:r>
              <a:rPr lang="en-US" altLang="ja-JP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ja-JP" sz="2000" i="1" dirty="0" smtClean="0">
                <a:latin typeface="Symbol" panose="05050102010706020507" pitchFamily="18" charset="2"/>
              </a:rPr>
              <a:t>x</a:t>
            </a:r>
            <a:r>
              <a:rPr lang="en-US" altLang="ja-JP" sz="2000" baseline="-25000" dirty="0" smtClean="0">
                <a:latin typeface="Symbol" panose="05050102010706020507" pitchFamily="18" charset="2"/>
              </a:rPr>
              <a:t> </a:t>
            </a:r>
            <a:r>
              <a:rPr lang="en-US" altLang="ja-JP" sz="2000" dirty="0" smtClean="0">
                <a:latin typeface="Symbol" panose="05050102010706020507" pitchFamily="18" charset="2"/>
              </a:rPr>
              <a:t>(L</a:t>
            </a:r>
            <a:r>
              <a:rPr lang="en-US" altLang="ja-JP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sz="2000" b="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171450" y="4340726"/>
            <a:ext cx="3826241" cy="1917743"/>
            <a:chOff x="171450" y="4369301"/>
            <a:chExt cx="3826241" cy="1917743"/>
          </a:xfrm>
        </p:grpSpPr>
        <p:sp>
          <p:nvSpPr>
            <p:cNvPr id="115" name="平行四辺形 114"/>
            <p:cNvSpPr/>
            <p:nvPr/>
          </p:nvSpPr>
          <p:spPr>
            <a:xfrm>
              <a:off x="171450" y="5012668"/>
              <a:ext cx="3638550" cy="1274376"/>
            </a:xfrm>
            <a:prstGeom prst="parallelogram">
              <a:avLst>
                <a:gd name="adj" fmla="val 103919"/>
              </a:avLst>
            </a:prstGeom>
            <a:solidFill>
              <a:srgbClr val="FFEB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平行四辺形 115"/>
            <p:cNvSpPr/>
            <p:nvPr/>
          </p:nvSpPr>
          <p:spPr>
            <a:xfrm>
              <a:off x="360145" y="5076825"/>
              <a:ext cx="3268880" cy="1138279"/>
            </a:xfrm>
            <a:prstGeom prst="parallelogram">
              <a:avLst>
                <a:gd name="adj" fmla="val 10391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平行四辺形 116"/>
            <p:cNvSpPr/>
            <p:nvPr/>
          </p:nvSpPr>
          <p:spPr>
            <a:xfrm>
              <a:off x="617736" y="5191125"/>
              <a:ext cx="2706490" cy="922711"/>
            </a:xfrm>
            <a:prstGeom prst="parallelogram">
              <a:avLst>
                <a:gd name="adj" fmla="val 10391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8" name="直線矢印コネクタ 117"/>
            <p:cNvCxnSpPr/>
            <p:nvPr/>
          </p:nvCxnSpPr>
          <p:spPr>
            <a:xfrm flipV="1">
              <a:off x="2743280" y="5639579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矢印コネクタ 118"/>
            <p:cNvCxnSpPr/>
            <p:nvPr/>
          </p:nvCxnSpPr>
          <p:spPr>
            <a:xfrm flipV="1">
              <a:off x="2930869" y="5625875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矢印コネクタ 119"/>
            <p:cNvCxnSpPr/>
            <p:nvPr/>
          </p:nvCxnSpPr>
          <p:spPr>
            <a:xfrm flipH="1">
              <a:off x="934102" y="5543658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120"/>
            <p:cNvCxnSpPr/>
            <p:nvPr/>
          </p:nvCxnSpPr>
          <p:spPr>
            <a:xfrm flipH="1">
              <a:off x="1112166" y="5529953"/>
              <a:ext cx="110870" cy="11305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下矢印 121"/>
            <p:cNvSpPr/>
            <p:nvPr/>
          </p:nvSpPr>
          <p:spPr>
            <a:xfrm>
              <a:off x="2098218" y="4429125"/>
              <a:ext cx="312451" cy="462474"/>
            </a:xfrm>
            <a:prstGeom prst="downArrow">
              <a:avLst/>
            </a:prstGeom>
            <a:solidFill>
              <a:srgbClr val="990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テキスト ボックス 122"/>
            <p:cNvSpPr txBox="1"/>
            <p:nvPr/>
          </p:nvSpPr>
          <p:spPr>
            <a:xfrm>
              <a:off x="2312614" y="4369301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0" dirty="0" smtClean="0"/>
                <a:t>Magnetic Field</a:t>
              </a:r>
              <a:endParaRPr kumimoji="1" lang="ja-JP" altLang="en-US" b="0" dirty="0"/>
            </a:p>
          </p:txBody>
        </p:sp>
        <p:grpSp>
          <p:nvGrpSpPr>
            <p:cNvPr id="124" name="グループ化 123"/>
            <p:cNvGrpSpPr/>
            <p:nvPr/>
          </p:nvGrpSpPr>
          <p:grpSpPr>
            <a:xfrm>
              <a:off x="2735488" y="4870293"/>
              <a:ext cx="117589" cy="339148"/>
              <a:chOff x="2421028" y="3657601"/>
              <a:chExt cx="152400" cy="431074"/>
            </a:xfrm>
          </p:grpSpPr>
          <p:cxnSp>
            <p:nvCxnSpPr>
              <p:cNvPr id="125" name="直線矢印コネクタ 124"/>
              <p:cNvCxnSpPr/>
              <p:nvPr/>
            </p:nvCxnSpPr>
            <p:spPr>
              <a:xfrm>
                <a:off x="2508069" y="3657601"/>
                <a:ext cx="0" cy="4310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Oval 54"/>
              <p:cNvSpPr>
                <a:spLocks noChangeArrowheads="1"/>
              </p:cNvSpPr>
              <p:nvPr/>
            </p:nvSpPr>
            <p:spPr bwMode="auto">
              <a:xfrm>
                <a:off x="2421028" y="3833683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27" name="グループ化 126"/>
            <p:cNvGrpSpPr/>
            <p:nvPr/>
          </p:nvGrpSpPr>
          <p:grpSpPr>
            <a:xfrm>
              <a:off x="2890033" y="4949085"/>
              <a:ext cx="117589" cy="332296"/>
              <a:chOff x="7284764" y="3770812"/>
              <a:chExt cx="152400" cy="422365"/>
            </a:xfrm>
          </p:grpSpPr>
          <p:cxnSp>
            <p:nvCxnSpPr>
              <p:cNvPr id="128" name="直線矢印コネクタ 127"/>
              <p:cNvCxnSpPr/>
              <p:nvPr/>
            </p:nvCxnSpPr>
            <p:spPr>
              <a:xfrm flipV="1">
                <a:off x="7363097" y="3770812"/>
                <a:ext cx="0" cy="4223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54"/>
              <p:cNvSpPr>
                <a:spLocks noChangeArrowheads="1"/>
              </p:cNvSpPr>
              <p:nvPr/>
            </p:nvSpPr>
            <p:spPr bwMode="auto">
              <a:xfrm>
                <a:off x="7284764" y="3851101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30" name="グループ化 129"/>
            <p:cNvGrpSpPr/>
            <p:nvPr/>
          </p:nvGrpSpPr>
          <p:grpSpPr>
            <a:xfrm>
              <a:off x="1835091" y="4997462"/>
              <a:ext cx="117589" cy="339148"/>
              <a:chOff x="2421028" y="3657601"/>
              <a:chExt cx="152400" cy="431074"/>
            </a:xfrm>
          </p:grpSpPr>
          <p:cxnSp>
            <p:nvCxnSpPr>
              <p:cNvPr id="131" name="直線矢印コネクタ 130"/>
              <p:cNvCxnSpPr/>
              <p:nvPr/>
            </p:nvCxnSpPr>
            <p:spPr>
              <a:xfrm>
                <a:off x="2508069" y="3657601"/>
                <a:ext cx="0" cy="4310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54"/>
              <p:cNvSpPr>
                <a:spLocks noChangeArrowheads="1"/>
              </p:cNvSpPr>
              <p:nvPr/>
            </p:nvSpPr>
            <p:spPr bwMode="auto">
              <a:xfrm>
                <a:off x="2421028" y="3833683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33" name="グループ化 132"/>
            <p:cNvGrpSpPr/>
            <p:nvPr/>
          </p:nvGrpSpPr>
          <p:grpSpPr>
            <a:xfrm>
              <a:off x="1989635" y="5076254"/>
              <a:ext cx="117589" cy="332296"/>
              <a:chOff x="7284764" y="3770812"/>
              <a:chExt cx="152400" cy="422365"/>
            </a:xfrm>
          </p:grpSpPr>
          <p:cxnSp>
            <p:nvCxnSpPr>
              <p:cNvPr id="134" name="直線矢印コネクタ 133"/>
              <p:cNvCxnSpPr/>
              <p:nvPr/>
            </p:nvCxnSpPr>
            <p:spPr>
              <a:xfrm flipV="1">
                <a:off x="7363097" y="3770812"/>
                <a:ext cx="0" cy="42236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54"/>
              <p:cNvSpPr>
                <a:spLocks noChangeArrowheads="1"/>
              </p:cNvSpPr>
              <p:nvPr/>
            </p:nvSpPr>
            <p:spPr bwMode="auto">
              <a:xfrm>
                <a:off x="7284764" y="3851101"/>
                <a:ext cx="152400" cy="150813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9" name="グループ化 8"/>
          <p:cNvGrpSpPr/>
          <p:nvPr/>
        </p:nvGrpSpPr>
        <p:grpSpPr>
          <a:xfrm>
            <a:off x="5668990" y="1406009"/>
            <a:ext cx="912785" cy="1088886"/>
            <a:chOff x="5668990" y="1406009"/>
            <a:chExt cx="912785" cy="1088886"/>
          </a:xfrm>
        </p:grpSpPr>
        <p:sp>
          <p:nvSpPr>
            <p:cNvPr id="8" name="正方形/長方形 7"/>
            <p:cNvSpPr/>
            <p:nvPr/>
          </p:nvSpPr>
          <p:spPr>
            <a:xfrm>
              <a:off x="5668990" y="1406009"/>
              <a:ext cx="3412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+ 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6240490" y="1406009"/>
              <a:ext cx="3412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+ 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5688040" y="1787009"/>
              <a:ext cx="3412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4000" b="0" dirty="0" smtClean="0">
                  <a:solidFill>
                    <a:srgbClr val="FF0000"/>
                  </a:solidFill>
                </a:rPr>
                <a:t>- </a:t>
              </a:r>
              <a:endParaRPr lang="ja-JP" altLang="en-US" sz="4000" b="0" dirty="0">
                <a:solidFill>
                  <a:srgbClr val="FF0000"/>
                </a:solidFill>
              </a:endParaRPr>
            </a:p>
          </p:txBody>
        </p:sp>
        <p:sp>
          <p:nvSpPr>
            <p:cNvPr id="203" name="正方形/長方形 202"/>
            <p:cNvSpPr/>
            <p:nvPr/>
          </p:nvSpPr>
          <p:spPr>
            <a:xfrm>
              <a:off x="6240490" y="1939409"/>
              <a:ext cx="3412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+ 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5" name="Text Box 55"/>
          <p:cNvSpPr txBox="1">
            <a:spLocks noChangeArrowheads="1"/>
          </p:cNvSpPr>
          <p:nvPr/>
        </p:nvSpPr>
        <p:spPr bwMode="auto">
          <a:xfrm>
            <a:off x="198559" y="6316418"/>
            <a:ext cx="3179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0" dirty="0" smtClean="0">
                <a:solidFill>
                  <a:srgbClr val="0000FF"/>
                </a:solidFill>
              </a:rPr>
              <a:t>Quantum Hall System</a:t>
            </a:r>
            <a:endParaRPr lang="en-US" altLang="ja-JP" sz="2400" b="0" i="1" dirty="0">
              <a:solidFill>
                <a:srgbClr val="0000FF"/>
              </a:solidFill>
            </a:endParaRPr>
          </a:p>
        </p:txBody>
      </p:sp>
      <p:sp>
        <p:nvSpPr>
          <p:cNvPr id="206" name="Text Box 55"/>
          <p:cNvSpPr txBox="1">
            <a:spLocks noChangeArrowheads="1"/>
          </p:cNvSpPr>
          <p:nvPr/>
        </p:nvSpPr>
        <p:spPr bwMode="auto">
          <a:xfrm>
            <a:off x="3837109" y="6306893"/>
            <a:ext cx="3468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0" dirty="0" smtClean="0">
                <a:solidFill>
                  <a:srgbClr val="0000FF"/>
                </a:solidFill>
              </a:rPr>
              <a:t>3D Topological Insulator</a:t>
            </a:r>
            <a:endParaRPr lang="en-US" altLang="ja-JP" sz="2400" b="0" i="1" dirty="0">
              <a:solidFill>
                <a:srgbClr val="0000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1802" y="4728770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 dirty="0" smtClean="0">
                <a:solidFill>
                  <a:srgbClr val="FF0000"/>
                </a:solidFill>
              </a:rPr>
              <a:t>n</a:t>
            </a:r>
            <a:r>
              <a:rPr lang="en-US" altLang="ja-JP" sz="2400" dirty="0" smtClean="0">
                <a:solidFill>
                  <a:srgbClr val="FF0000"/>
                </a:solidFill>
              </a:rPr>
              <a:t> = 2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136" name="Group 4"/>
          <p:cNvGrpSpPr>
            <a:grpSpLocks/>
          </p:cNvGrpSpPr>
          <p:nvPr/>
        </p:nvGrpSpPr>
        <p:grpSpPr bwMode="auto">
          <a:xfrm>
            <a:off x="4389669" y="4599893"/>
            <a:ext cx="1466850" cy="1462087"/>
            <a:chOff x="3678" y="1259"/>
            <a:chExt cx="769" cy="766"/>
          </a:xfrm>
        </p:grpSpPr>
        <p:sp>
          <p:nvSpPr>
            <p:cNvPr id="144" name="AutoShape 5"/>
            <p:cNvSpPr>
              <a:spLocks noChangeArrowheads="1"/>
            </p:cNvSpPr>
            <p:nvPr/>
          </p:nvSpPr>
          <p:spPr bwMode="auto">
            <a:xfrm>
              <a:off x="3710" y="1313"/>
              <a:ext cx="680" cy="680"/>
            </a:xfrm>
            <a:prstGeom prst="cube">
              <a:avLst>
                <a:gd name="adj" fmla="val 25000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3891" y="1259"/>
              <a:ext cx="235" cy="766"/>
            </a:xfrm>
            <a:custGeom>
              <a:avLst/>
              <a:gdLst>
                <a:gd name="T0" fmla="*/ 228 w 235"/>
                <a:gd name="T1" fmla="*/ 54 h 766"/>
                <a:gd name="T2" fmla="*/ 207 w 235"/>
                <a:gd name="T3" fmla="*/ 15 h 766"/>
                <a:gd name="T4" fmla="*/ 63 w 235"/>
                <a:gd name="T5" fmla="*/ 144 h 766"/>
                <a:gd name="T6" fmla="*/ 9 w 235"/>
                <a:gd name="T7" fmla="*/ 255 h 766"/>
                <a:gd name="T8" fmla="*/ 10 w 235"/>
                <a:gd name="T9" fmla="*/ 551 h 766"/>
                <a:gd name="T10" fmla="*/ 15 w 235"/>
                <a:gd name="T11" fmla="*/ 726 h 766"/>
                <a:gd name="T12" fmla="*/ 37 w 235"/>
                <a:gd name="T13" fmla="*/ 764 h 766"/>
                <a:gd name="T14" fmla="*/ 120 w 235"/>
                <a:gd name="T15" fmla="*/ 74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766">
                  <a:moveTo>
                    <a:pt x="228" y="54"/>
                  </a:moveTo>
                  <a:cubicBezTo>
                    <a:pt x="225" y="48"/>
                    <a:pt x="235" y="0"/>
                    <a:pt x="207" y="15"/>
                  </a:cubicBezTo>
                  <a:cubicBezTo>
                    <a:pt x="179" y="30"/>
                    <a:pt x="96" y="104"/>
                    <a:pt x="63" y="144"/>
                  </a:cubicBezTo>
                  <a:cubicBezTo>
                    <a:pt x="30" y="184"/>
                    <a:pt x="18" y="187"/>
                    <a:pt x="9" y="255"/>
                  </a:cubicBezTo>
                  <a:cubicBezTo>
                    <a:pt x="0" y="323"/>
                    <a:pt x="9" y="473"/>
                    <a:pt x="10" y="551"/>
                  </a:cubicBezTo>
                  <a:cubicBezTo>
                    <a:pt x="11" y="629"/>
                    <a:pt x="11" y="691"/>
                    <a:pt x="15" y="726"/>
                  </a:cubicBezTo>
                  <a:cubicBezTo>
                    <a:pt x="19" y="761"/>
                    <a:pt x="20" y="762"/>
                    <a:pt x="37" y="764"/>
                  </a:cubicBezTo>
                  <a:cubicBezTo>
                    <a:pt x="54" y="766"/>
                    <a:pt x="103" y="746"/>
                    <a:pt x="120" y="741"/>
                  </a:cubicBezTo>
                </a:path>
              </a:pathLst>
            </a:custGeom>
            <a:noFill/>
            <a:ln w="28575" cmpd="sng">
              <a:solidFill>
                <a:srgbClr val="FF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6" name="Freeform 7"/>
            <p:cNvSpPr>
              <a:spLocks/>
            </p:cNvSpPr>
            <p:nvPr/>
          </p:nvSpPr>
          <p:spPr bwMode="auto">
            <a:xfrm>
              <a:off x="4010" y="1259"/>
              <a:ext cx="235" cy="766"/>
            </a:xfrm>
            <a:custGeom>
              <a:avLst/>
              <a:gdLst>
                <a:gd name="T0" fmla="*/ 228 w 235"/>
                <a:gd name="T1" fmla="*/ 54 h 766"/>
                <a:gd name="T2" fmla="*/ 207 w 235"/>
                <a:gd name="T3" fmla="*/ 15 h 766"/>
                <a:gd name="T4" fmla="*/ 62 w 235"/>
                <a:gd name="T5" fmla="*/ 146 h 766"/>
                <a:gd name="T6" fmla="*/ 9 w 235"/>
                <a:gd name="T7" fmla="*/ 255 h 766"/>
                <a:gd name="T8" fmla="*/ 10 w 235"/>
                <a:gd name="T9" fmla="*/ 551 h 766"/>
                <a:gd name="T10" fmla="*/ 15 w 235"/>
                <a:gd name="T11" fmla="*/ 726 h 766"/>
                <a:gd name="T12" fmla="*/ 37 w 235"/>
                <a:gd name="T13" fmla="*/ 764 h 766"/>
                <a:gd name="T14" fmla="*/ 120 w 235"/>
                <a:gd name="T15" fmla="*/ 74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766">
                  <a:moveTo>
                    <a:pt x="228" y="54"/>
                  </a:moveTo>
                  <a:cubicBezTo>
                    <a:pt x="225" y="48"/>
                    <a:pt x="235" y="0"/>
                    <a:pt x="207" y="15"/>
                  </a:cubicBezTo>
                  <a:cubicBezTo>
                    <a:pt x="179" y="30"/>
                    <a:pt x="95" y="106"/>
                    <a:pt x="62" y="146"/>
                  </a:cubicBezTo>
                  <a:cubicBezTo>
                    <a:pt x="29" y="186"/>
                    <a:pt x="18" y="188"/>
                    <a:pt x="9" y="255"/>
                  </a:cubicBezTo>
                  <a:cubicBezTo>
                    <a:pt x="0" y="322"/>
                    <a:pt x="9" y="473"/>
                    <a:pt x="10" y="551"/>
                  </a:cubicBezTo>
                  <a:cubicBezTo>
                    <a:pt x="11" y="629"/>
                    <a:pt x="11" y="691"/>
                    <a:pt x="15" y="726"/>
                  </a:cubicBezTo>
                  <a:cubicBezTo>
                    <a:pt x="19" y="761"/>
                    <a:pt x="20" y="762"/>
                    <a:pt x="37" y="764"/>
                  </a:cubicBezTo>
                  <a:cubicBezTo>
                    <a:pt x="54" y="766"/>
                    <a:pt x="103" y="746"/>
                    <a:pt x="120" y="741"/>
                  </a:cubicBezTo>
                </a:path>
              </a:pathLst>
            </a:custGeom>
            <a:noFill/>
            <a:ln w="28575" cmpd="sng">
              <a:solidFill>
                <a:srgbClr val="66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" name="Line 8"/>
            <p:cNvSpPr>
              <a:spLocks noChangeShapeType="1"/>
            </p:cNvSpPr>
            <p:nvPr/>
          </p:nvSpPr>
          <p:spPr bwMode="auto">
            <a:xfrm flipH="1">
              <a:off x="4026" y="1369"/>
              <a:ext cx="78" cy="8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8" name="Line 9"/>
            <p:cNvSpPr>
              <a:spLocks noChangeShapeType="1"/>
            </p:cNvSpPr>
            <p:nvPr/>
          </p:nvSpPr>
          <p:spPr bwMode="auto">
            <a:xfrm flipV="1">
              <a:off x="3896" y="1543"/>
              <a:ext cx="2" cy="96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" name="AutoShape 10"/>
            <p:cNvSpPr>
              <a:spLocks noChangeArrowheads="1"/>
            </p:cNvSpPr>
            <p:nvPr/>
          </p:nvSpPr>
          <p:spPr bwMode="auto">
            <a:xfrm>
              <a:off x="4062" y="1327"/>
              <a:ext cx="154" cy="70"/>
            </a:xfrm>
            <a:prstGeom prst="rightArrow">
              <a:avLst>
                <a:gd name="adj1" fmla="val 35713"/>
                <a:gd name="adj2" fmla="val 54287"/>
              </a:avLst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5411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6" name="AutoShape 11"/>
            <p:cNvSpPr>
              <a:spLocks noChangeArrowheads="1"/>
            </p:cNvSpPr>
            <p:nvPr/>
          </p:nvSpPr>
          <p:spPr bwMode="auto">
            <a:xfrm flipH="1">
              <a:off x="3848" y="1391"/>
              <a:ext cx="154" cy="70"/>
            </a:xfrm>
            <a:prstGeom prst="rightArrow">
              <a:avLst>
                <a:gd name="adj1" fmla="val 35713"/>
                <a:gd name="adj2" fmla="val 54287"/>
              </a:avLst>
            </a:prstGeom>
            <a:gradFill rotWithShape="1">
              <a:gsLst>
                <a:gs pos="0">
                  <a:srgbClr val="FF0066"/>
                </a:gs>
                <a:gs pos="100000">
                  <a:srgbClr val="FF00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" name="Freeform 12"/>
            <p:cNvSpPr>
              <a:spLocks/>
            </p:cNvSpPr>
            <p:nvPr/>
          </p:nvSpPr>
          <p:spPr bwMode="auto">
            <a:xfrm rot="16200000" flipV="1">
              <a:off x="3943" y="1199"/>
              <a:ext cx="235" cy="766"/>
            </a:xfrm>
            <a:custGeom>
              <a:avLst/>
              <a:gdLst>
                <a:gd name="T0" fmla="*/ 228 w 235"/>
                <a:gd name="T1" fmla="*/ 54 h 766"/>
                <a:gd name="T2" fmla="*/ 207 w 235"/>
                <a:gd name="T3" fmla="*/ 15 h 766"/>
                <a:gd name="T4" fmla="*/ 63 w 235"/>
                <a:gd name="T5" fmla="*/ 144 h 766"/>
                <a:gd name="T6" fmla="*/ 9 w 235"/>
                <a:gd name="T7" fmla="*/ 255 h 766"/>
                <a:gd name="T8" fmla="*/ 10 w 235"/>
                <a:gd name="T9" fmla="*/ 551 h 766"/>
                <a:gd name="T10" fmla="*/ 15 w 235"/>
                <a:gd name="T11" fmla="*/ 726 h 766"/>
                <a:gd name="T12" fmla="*/ 37 w 235"/>
                <a:gd name="T13" fmla="*/ 764 h 766"/>
                <a:gd name="T14" fmla="*/ 120 w 235"/>
                <a:gd name="T15" fmla="*/ 74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766">
                  <a:moveTo>
                    <a:pt x="228" y="54"/>
                  </a:moveTo>
                  <a:cubicBezTo>
                    <a:pt x="225" y="48"/>
                    <a:pt x="235" y="0"/>
                    <a:pt x="207" y="15"/>
                  </a:cubicBezTo>
                  <a:cubicBezTo>
                    <a:pt x="179" y="30"/>
                    <a:pt x="96" y="104"/>
                    <a:pt x="63" y="144"/>
                  </a:cubicBezTo>
                  <a:cubicBezTo>
                    <a:pt x="30" y="184"/>
                    <a:pt x="18" y="187"/>
                    <a:pt x="9" y="255"/>
                  </a:cubicBezTo>
                  <a:cubicBezTo>
                    <a:pt x="0" y="323"/>
                    <a:pt x="9" y="473"/>
                    <a:pt x="10" y="551"/>
                  </a:cubicBezTo>
                  <a:cubicBezTo>
                    <a:pt x="11" y="629"/>
                    <a:pt x="11" y="691"/>
                    <a:pt x="15" y="726"/>
                  </a:cubicBezTo>
                  <a:cubicBezTo>
                    <a:pt x="19" y="761"/>
                    <a:pt x="20" y="762"/>
                    <a:pt x="37" y="764"/>
                  </a:cubicBezTo>
                  <a:cubicBezTo>
                    <a:pt x="54" y="766"/>
                    <a:pt x="103" y="746"/>
                    <a:pt x="120" y="741"/>
                  </a:cubicBezTo>
                </a:path>
              </a:pathLst>
            </a:custGeom>
            <a:noFill/>
            <a:ln w="28575" cmpd="sng">
              <a:solidFill>
                <a:srgbClr val="FF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8" name="Freeform 13"/>
            <p:cNvSpPr>
              <a:spLocks/>
            </p:cNvSpPr>
            <p:nvPr/>
          </p:nvSpPr>
          <p:spPr bwMode="auto">
            <a:xfrm rot="16200000" flipV="1">
              <a:off x="3946" y="1323"/>
              <a:ext cx="235" cy="766"/>
            </a:xfrm>
            <a:custGeom>
              <a:avLst/>
              <a:gdLst>
                <a:gd name="T0" fmla="*/ 228 w 235"/>
                <a:gd name="T1" fmla="*/ 54 h 766"/>
                <a:gd name="T2" fmla="*/ 207 w 235"/>
                <a:gd name="T3" fmla="*/ 15 h 766"/>
                <a:gd name="T4" fmla="*/ 62 w 235"/>
                <a:gd name="T5" fmla="*/ 146 h 766"/>
                <a:gd name="T6" fmla="*/ 9 w 235"/>
                <a:gd name="T7" fmla="*/ 255 h 766"/>
                <a:gd name="T8" fmla="*/ 10 w 235"/>
                <a:gd name="T9" fmla="*/ 551 h 766"/>
                <a:gd name="T10" fmla="*/ 15 w 235"/>
                <a:gd name="T11" fmla="*/ 726 h 766"/>
                <a:gd name="T12" fmla="*/ 37 w 235"/>
                <a:gd name="T13" fmla="*/ 764 h 766"/>
                <a:gd name="T14" fmla="*/ 120 w 235"/>
                <a:gd name="T15" fmla="*/ 74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766">
                  <a:moveTo>
                    <a:pt x="228" y="54"/>
                  </a:moveTo>
                  <a:cubicBezTo>
                    <a:pt x="225" y="48"/>
                    <a:pt x="235" y="0"/>
                    <a:pt x="207" y="15"/>
                  </a:cubicBezTo>
                  <a:cubicBezTo>
                    <a:pt x="179" y="30"/>
                    <a:pt x="95" y="106"/>
                    <a:pt x="62" y="146"/>
                  </a:cubicBezTo>
                  <a:cubicBezTo>
                    <a:pt x="29" y="186"/>
                    <a:pt x="18" y="188"/>
                    <a:pt x="9" y="255"/>
                  </a:cubicBezTo>
                  <a:cubicBezTo>
                    <a:pt x="0" y="322"/>
                    <a:pt x="9" y="473"/>
                    <a:pt x="10" y="551"/>
                  </a:cubicBezTo>
                  <a:cubicBezTo>
                    <a:pt x="11" y="629"/>
                    <a:pt x="11" y="691"/>
                    <a:pt x="15" y="726"/>
                  </a:cubicBezTo>
                  <a:cubicBezTo>
                    <a:pt x="19" y="761"/>
                    <a:pt x="20" y="762"/>
                    <a:pt x="37" y="764"/>
                  </a:cubicBezTo>
                  <a:cubicBezTo>
                    <a:pt x="54" y="766"/>
                    <a:pt x="103" y="746"/>
                    <a:pt x="120" y="741"/>
                  </a:cubicBezTo>
                </a:path>
              </a:pathLst>
            </a:custGeom>
            <a:noFill/>
            <a:ln w="28575" cmpd="sng">
              <a:solidFill>
                <a:srgbClr val="66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9" name="Line 14"/>
            <p:cNvSpPr>
              <a:spLocks noChangeShapeType="1"/>
            </p:cNvSpPr>
            <p:nvPr/>
          </p:nvSpPr>
          <p:spPr bwMode="auto">
            <a:xfrm rot="5400000" flipH="1">
              <a:off x="3748" y="1785"/>
              <a:ext cx="2" cy="48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0" name="Line 15"/>
            <p:cNvSpPr>
              <a:spLocks noChangeShapeType="1"/>
            </p:cNvSpPr>
            <p:nvPr/>
          </p:nvSpPr>
          <p:spPr bwMode="auto">
            <a:xfrm rot="-5400000">
              <a:off x="4150" y="1651"/>
              <a:ext cx="2" cy="84"/>
            </a:xfrm>
            <a:prstGeom prst="line">
              <a:avLst/>
            </a:prstGeom>
            <a:noFill/>
            <a:ln w="28575">
              <a:solidFill>
                <a:srgbClr val="FF6699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1" name="AutoShape 16"/>
            <p:cNvSpPr>
              <a:spLocks noChangeArrowheads="1"/>
            </p:cNvSpPr>
            <p:nvPr/>
          </p:nvSpPr>
          <p:spPr bwMode="auto">
            <a:xfrm rot="5400000">
              <a:off x="3756" y="1785"/>
              <a:ext cx="154" cy="70"/>
            </a:xfrm>
            <a:prstGeom prst="rightArrow">
              <a:avLst>
                <a:gd name="adj1" fmla="val 35713"/>
                <a:gd name="adj2" fmla="val 54287"/>
              </a:avLst>
            </a:prstGeom>
            <a:gradFill rotWithShape="0">
              <a:gsLst>
                <a:gs pos="0">
                  <a:srgbClr val="0066FF">
                    <a:gamma/>
                    <a:shade val="46275"/>
                    <a:invGamma/>
                  </a:srgbClr>
                </a:gs>
                <a:gs pos="100000">
                  <a:srgbClr val="00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2" name="AutoShape 17"/>
            <p:cNvSpPr>
              <a:spLocks noChangeArrowheads="1"/>
            </p:cNvSpPr>
            <p:nvPr/>
          </p:nvSpPr>
          <p:spPr bwMode="auto">
            <a:xfrm rot="5400000" flipH="1">
              <a:off x="4008" y="1647"/>
              <a:ext cx="154" cy="70"/>
            </a:xfrm>
            <a:prstGeom prst="rightArrow">
              <a:avLst>
                <a:gd name="adj1" fmla="val 35713"/>
                <a:gd name="adj2" fmla="val 54287"/>
              </a:avLst>
            </a:prstGeom>
            <a:gradFill rotWithShape="0">
              <a:gsLst>
                <a:gs pos="0">
                  <a:srgbClr val="FF0066">
                    <a:gamma/>
                    <a:shade val="19216"/>
                    <a:invGamma/>
                  </a:srgbClr>
                </a:gs>
                <a:gs pos="100000">
                  <a:srgbClr val="FF006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63" name="Group 45"/>
          <p:cNvGrpSpPr>
            <a:grpSpLocks/>
          </p:cNvGrpSpPr>
          <p:nvPr/>
        </p:nvGrpSpPr>
        <p:grpSpPr bwMode="auto">
          <a:xfrm>
            <a:off x="6053617" y="4302724"/>
            <a:ext cx="2916577" cy="2042010"/>
            <a:chOff x="3347" y="2658"/>
            <a:chExt cx="2084" cy="1488"/>
          </a:xfrm>
        </p:grpSpPr>
        <p:pic>
          <p:nvPicPr>
            <p:cNvPr id="164" name="Picture 4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" y="2951"/>
              <a:ext cx="1835" cy="1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5" name="Freeform 47"/>
            <p:cNvSpPr>
              <a:spLocks/>
            </p:cNvSpPr>
            <p:nvPr/>
          </p:nvSpPr>
          <p:spPr bwMode="auto">
            <a:xfrm>
              <a:off x="3414" y="3191"/>
              <a:ext cx="368" cy="267"/>
            </a:xfrm>
            <a:custGeom>
              <a:avLst/>
              <a:gdLst>
                <a:gd name="T0" fmla="*/ 0 w 368"/>
                <a:gd name="T1" fmla="*/ 0 h 267"/>
                <a:gd name="T2" fmla="*/ 16 w 368"/>
                <a:gd name="T3" fmla="*/ 267 h 267"/>
                <a:gd name="T4" fmla="*/ 208 w 368"/>
                <a:gd name="T5" fmla="*/ 267 h 267"/>
                <a:gd name="T6" fmla="*/ 368 w 368"/>
                <a:gd name="T7" fmla="*/ 144 h 267"/>
                <a:gd name="T8" fmla="*/ 368 w 368"/>
                <a:gd name="T9" fmla="*/ 59 h 267"/>
                <a:gd name="T10" fmla="*/ 16 w 368"/>
                <a:gd name="T11" fmla="*/ 3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" h="267">
                  <a:moveTo>
                    <a:pt x="0" y="0"/>
                  </a:moveTo>
                  <a:lnTo>
                    <a:pt x="16" y="267"/>
                  </a:lnTo>
                  <a:lnTo>
                    <a:pt x="208" y="267"/>
                  </a:lnTo>
                  <a:lnTo>
                    <a:pt x="368" y="144"/>
                  </a:lnTo>
                  <a:lnTo>
                    <a:pt x="368" y="59"/>
                  </a:lnTo>
                  <a:lnTo>
                    <a:pt x="16" y="3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4094" y="2719"/>
              <a:ext cx="0" cy="4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7" name="Rectangle 49"/>
            <p:cNvSpPr>
              <a:spLocks noChangeArrowheads="1"/>
            </p:cNvSpPr>
            <p:nvPr/>
          </p:nvSpPr>
          <p:spPr bwMode="auto">
            <a:xfrm>
              <a:off x="3847" y="2658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>
                  <a:ea typeface="ＭＳ ＰＲゴシック" panose="020B0500000000000000" pitchFamily="50" charset="-128"/>
                </a:rPr>
                <a:t>E</a:t>
              </a:r>
            </a:p>
          </p:txBody>
        </p:sp>
        <p:sp>
          <p:nvSpPr>
            <p:cNvPr id="168" name="Rectangle 50"/>
            <p:cNvSpPr>
              <a:spLocks noChangeArrowheads="1"/>
            </p:cNvSpPr>
            <p:nvPr/>
          </p:nvSpPr>
          <p:spPr bwMode="auto">
            <a:xfrm>
              <a:off x="4077" y="2741"/>
              <a:ext cx="135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rgbClr val="0000FF"/>
                  </a:solidFill>
                  <a:ea typeface="ＭＳ ＰＲゴシック" panose="020B0500000000000000" pitchFamily="50" charset="-128"/>
                </a:rPr>
                <a:t>2D Dirac </a:t>
              </a:r>
              <a:r>
                <a:rPr lang="en-US" altLang="ja-JP" sz="2000" b="1" dirty="0">
                  <a:solidFill>
                    <a:srgbClr val="0000FF"/>
                  </a:solidFill>
                  <a:ea typeface="ＭＳ ＰＲゴシック" panose="020B0500000000000000" pitchFamily="50" charset="-128"/>
                </a:rPr>
                <a:t>cone</a:t>
              </a:r>
            </a:p>
          </p:txBody>
        </p:sp>
        <p:sp>
          <p:nvSpPr>
            <p:cNvPr id="169" name="Rectangle 51"/>
            <p:cNvSpPr>
              <a:spLocks noChangeArrowheads="1"/>
            </p:cNvSpPr>
            <p:nvPr/>
          </p:nvSpPr>
          <p:spPr bwMode="auto">
            <a:xfrm>
              <a:off x="4265" y="2994"/>
              <a:ext cx="1057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b="0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Helical spin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b="0" dirty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polarization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6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661005" y="4963840"/>
            <a:ext cx="7849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008000"/>
                </a:solidFill>
              </a:rPr>
              <a:t>Evidence for supercurrents through the 1D helical edge state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2" y="2292184"/>
            <a:ext cx="1457083" cy="255931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04" y="2318562"/>
            <a:ext cx="1413942" cy="253250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783" y="2293228"/>
            <a:ext cx="2993568" cy="242173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236" y="2299580"/>
            <a:ext cx="2541921" cy="2409037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4022763" y="196944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 smtClean="0">
                <a:solidFill>
                  <a:srgbClr val="000000"/>
                </a:solidFill>
              </a:rPr>
              <a:t> in the bulk CB</a:t>
            </a:r>
            <a:endParaRPr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101715" y="68970"/>
            <a:ext cx="6035316" cy="1914533"/>
            <a:chOff x="101715" y="68970"/>
            <a:chExt cx="6035316" cy="1914533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715" y="68970"/>
              <a:ext cx="6022233" cy="625622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790" y="765084"/>
              <a:ext cx="5994241" cy="1218419"/>
            </a:xfrm>
            <a:prstGeom prst="rect">
              <a:avLst/>
            </a:prstGeom>
          </p:spPr>
        </p:pic>
      </p:grpSp>
      <p:sp>
        <p:nvSpPr>
          <p:cNvPr id="20" name="正方形/長方形 19"/>
          <p:cNvSpPr/>
          <p:nvPr/>
        </p:nvSpPr>
        <p:spPr>
          <a:xfrm>
            <a:off x="6497969" y="298911"/>
            <a:ext cx="21939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2D TI, 7.5-nm HgTe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rgbClr val="000000"/>
                </a:solidFill>
              </a:rPr>
              <a:t>W = 4 </a:t>
            </a:r>
            <a:r>
              <a:rPr lang="en-US" altLang="ja-JP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 smtClean="0">
                <a:solidFill>
                  <a:srgbClr val="000000"/>
                </a:solidFill>
              </a:rPr>
              <a:t>m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L = 800 nm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6927156" y="1946003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 smtClean="0">
                <a:solidFill>
                  <a:srgbClr val="000000"/>
                </a:solidFill>
              </a:rPr>
              <a:t> in the bulk gap</a:t>
            </a:r>
            <a:endParaRPr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75" y="5495597"/>
            <a:ext cx="6153429" cy="1222075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6112401" y="5815519"/>
            <a:ext cx="303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Similar result for InAs/GaSb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arXiv:1408.1701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44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5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19100" y="2751138"/>
            <a:ext cx="82756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dirty="0" smtClean="0"/>
              <a:t>Ferromagnetic Atomic Chain</a:t>
            </a:r>
          </a:p>
        </p:txBody>
      </p:sp>
    </p:spTree>
    <p:extLst>
      <p:ext uri="{BB962C8B-B14F-4D97-AF65-F5344CB8AC3E}">
        <p14:creationId xmlns:p14="http://schemas.microsoft.com/office/powerpoint/2010/main" val="30585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02" y="97509"/>
            <a:ext cx="4580355" cy="2214868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186241" y="2470638"/>
            <a:ext cx="2834933" cy="2115006"/>
            <a:chOff x="256579" y="2523392"/>
            <a:chExt cx="2834933" cy="211500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579" y="2523392"/>
              <a:ext cx="2834933" cy="2115006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428554" y="3903757"/>
              <a:ext cx="17919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chemeClr val="bg1"/>
                  </a:solidFill>
                </a:rPr>
                <a:t>Fe</a:t>
              </a:r>
              <a:r>
                <a:rPr lang="ja-JP" alt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bg1"/>
                  </a:solidFill>
                </a:rPr>
                <a:t>chain</a:t>
              </a:r>
              <a:r>
                <a:rPr lang="ja-JP" alt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bg1"/>
                  </a:solidFill>
                </a:rPr>
                <a:t>on</a:t>
              </a:r>
              <a:r>
                <a:rPr lang="ja-JP" alt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ja-JP" sz="1400" dirty="0" smtClean="0">
                  <a:solidFill>
                    <a:schemeClr val="bg1"/>
                  </a:solidFill>
                </a:rPr>
                <a:t>Pb(110)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70340" y="4688030"/>
            <a:ext cx="2564603" cy="2090841"/>
            <a:chOff x="369278" y="4696823"/>
            <a:chExt cx="2564603" cy="2090841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278" y="4696823"/>
              <a:ext cx="2516232" cy="1752314"/>
            </a:xfrm>
            <a:prstGeom prst="rect">
              <a:avLst/>
            </a:prstGeom>
          </p:spPr>
        </p:pic>
        <p:sp>
          <p:nvSpPr>
            <p:cNvPr id="16" name="円/楕円 15"/>
            <p:cNvSpPr/>
            <p:nvPr/>
          </p:nvSpPr>
          <p:spPr bwMode="auto">
            <a:xfrm>
              <a:off x="2206869" y="5029199"/>
              <a:ext cx="61546" cy="615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円/楕円 24"/>
            <p:cNvSpPr/>
            <p:nvPr/>
          </p:nvSpPr>
          <p:spPr bwMode="auto">
            <a:xfrm>
              <a:off x="2324101" y="5032133"/>
              <a:ext cx="61546" cy="615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円/楕円 25"/>
            <p:cNvSpPr/>
            <p:nvPr/>
          </p:nvSpPr>
          <p:spPr bwMode="auto">
            <a:xfrm>
              <a:off x="2499945" y="5032128"/>
              <a:ext cx="61546" cy="615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55317" y="6449110"/>
              <a:ext cx="24785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000000"/>
                  </a:solidFill>
                </a:rPr>
                <a:t>Odd number of </a:t>
              </a:r>
              <a:r>
                <a:rPr lang="en-US" altLang="ja-JP" sz="1600" dirty="0">
                  <a:solidFill>
                    <a:srgbClr val="000000"/>
                  </a:solidFill>
                </a:rPr>
                <a:t>crossings</a:t>
              </a:r>
              <a:endParaRPr lang="ja-JP" altLang="en-US" sz="1600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736265" y="4396153"/>
            <a:ext cx="1888487" cy="2390842"/>
            <a:chOff x="2736265" y="4396153"/>
            <a:chExt cx="1888487" cy="2390842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6265" y="5341596"/>
              <a:ext cx="1888487" cy="1445399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6334" y="4396153"/>
              <a:ext cx="946227" cy="724217"/>
            </a:xfrm>
            <a:prstGeom prst="rect">
              <a:avLst/>
            </a:prstGeom>
          </p:spPr>
        </p:pic>
        <p:sp>
          <p:nvSpPr>
            <p:cNvPr id="32" name="正方形/長方形 31"/>
            <p:cNvSpPr/>
            <p:nvPr/>
          </p:nvSpPr>
          <p:spPr>
            <a:xfrm>
              <a:off x="2849354" y="5090715"/>
              <a:ext cx="17572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000000"/>
                  </a:solidFill>
                </a:rPr>
                <a:t>Spin-polarized STM</a:t>
              </a:r>
              <a:endParaRPr lang="ja-JP" altLang="en-US" sz="1400" dirty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5671038" y="35170"/>
            <a:ext cx="3420207" cy="1811216"/>
            <a:chOff x="5644662" y="70338"/>
            <a:chExt cx="3420207" cy="1811216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4556" y="334107"/>
              <a:ext cx="1056858" cy="747346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63772" y="105508"/>
              <a:ext cx="1104063" cy="1740876"/>
            </a:xfrm>
            <a:prstGeom prst="rect">
              <a:avLst/>
            </a:prstGeom>
          </p:spPr>
        </p:pic>
        <p:sp>
          <p:nvSpPr>
            <p:cNvPr id="36" name="正方形/長方形 35"/>
            <p:cNvSpPr/>
            <p:nvPr/>
          </p:nvSpPr>
          <p:spPr>
            <a:xfrm>
              <a:off x="5824085" y="1137107"/>
              <a:ext cx="22076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000000"/>
                  </a:solidFill>
                </a:rPr>
                <a:t>SC Tip (high resolution)</a:t>
              </a:r>
              <a:r>
                <a:rPr lang="en-US" altLang="ja-JP" sz="1400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 </a:t>
              </a:r>
            </a:p>
            <a:p>
              <a:r>
                <a:rPr lang="en-US" altLang="ja-JP" sz="1400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 p-wave gap ~ 0.3 meV</a:t>
              </a:r>
              <a:endParaRPr lang="ja-JP" altLang="en-US" sz="1400" dirty="0"/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5644662" y="70338"/>
              <a:ext cx="3420207" cy="181121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41" name="図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6133" y="2356336"/>
            <a:ext cx="1339089" cy="1960687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2268869" y="96689"/>
            <a:ext cx="3230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FM chain 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+ </a:t>
            </a:r>
            <a:r>
              <a:rPr lang="en-US" altLang="ja-JP" dirty="0" err="1" smtClean="0">
                <a:solidFill>
                  <a:srgbClr val="0000FF"/>
                </a:solidFill>
              </a:rPr>
              <a:t>Rashba</a:t>
            </a:r>
            <a:r>
              <a:rPr lang="en-US" altLang="ja-JP" dirty="0" smtClean="0">
                <a:solidFill>
                  <a:srgbClr val="0000FF"/>
                </a:solidFill>
              </a:rPr>
              <a:t> SOC in s-wave SC </a:t>
            </a:r>
            <a:endParaRPr lang="ja-JP" altLang="en-US" dirty="0">
              <a:solidFill>
                <a:srgbClr val="0000FF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933568" y="1969478"/>
            <a:ext cx="4096131" cy="4862146"/>
            <a:chOff x="4933568" y="1969478"/>
            <a:chExt cx="4096131" cy="4862146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33568" y="1969478"/>
              <a:ext cx="4057948" cy="3231606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36885" y="5346177"/>
              <a:ext cx="3892814" cy="1485447"/>
            </a:xfrm>
            <a:prstGeom prst="rect">
              <a:avLst/>
            </a:prstGeom>
          </p:spPr>
        </p:pic>
        <p:cxnSp>
          <p:nvCxnSpPr>
            <p:cNvPr id="43" name="直線矢印コネクタ 42"/>
            <p:cNvCxnSpPr/>
            <p:nvPr/>
          </p:nvCxnSpPr>
          <p:spPr bwMode="auto">
            <a:xfrm>
              <a:off x="7104184" y="2277206"/>
              <a:ext cx="553916" cy="40444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直線矢印コネクタ 44"/>
            <p:cNvCxnSpPr/>
            <p:nvPr/>
          </p:nvCxnSpPr>
          <p:spPr bwMode="auto">
            <a:xfrm flipV="1">
              <a:off x="7168661" y="4466493"/>
              <a:ext cx="489439" cy="38099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直線矢印コネクタ 47"/>
            <p:cNvCxnSpPr/>
            <p:nvPr/>
          </p:nvCxnSpPr>
          <p:spPr bwMode="auto">
            <a:xfrm flipV="1">
              <a:off x="7171593" y="3947746"/>
              <a:ext cx="832048" cy="6477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0417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2"/>
          <p:cNvGrpSpPr>
            <a:grpSpLocks/>
          </p:cNvGrpSpPr>
          <p:nvPr/>
        </p:nvGrpSpPr>
        <p:grpSpPr bwMode="auto">
          <a:xfrm>
            <a:off x="268288" y="1030288"/>
            <a:ext cx="4105275" cy="2784475"/>
            <a:chOff x="3567" y="2544"/>
            <a:chExt cx="2152" cy="1436"/>
          </a:xfrm>
        </p:grpSpPr>
        <p:pic>
          <p:nvPicPr>
            <p:cNvPr id="15155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2546"/>
              <a:ext cx="2152" cy="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1556" name="Text Box 4"/>
            <p:cNvSpPr txBox="1">
              <a:spLocks noChangeArrowheads="1"/>
            </p:cNvSpPr>
            <p:nvPr/>
          </p:nvSpPr>
          <p:spPr bwMode="auto">
            <a:xfrm>
              <a:off x="4302" y="2544"/>
              <a:ext cx="673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solidFill>
                    <a:srgbClr val="FF0000"/>
                  </a:solidFill>
                </a:rPr>
                <a:t>Bi</a:t>
              </a:r>
              <a:r>
                <a:rPr lang="en-US" altLang="ja-JP" sz="2400" b="1" baseline="-25000">
                  <a:solidFill>
                    <a:srgbClr val="FF0000"/>
                  </a:solidFill>
                </a:rPr>
                <a:t>1-x</a:t>
              </a:r>
              <a:r>
                <a:rPr lang="en-US" altLang="ja-JP" sz="2400" b="1">
                  <a:solidFill>
                    <a:srgbClr val="FF0000"/>
                  </a:solidFill>
                </a:rPr>
                <a:t>Sb</a:t>
              </a:r>
              <a:r>
                <a:rPr lang="en-US" altLang="ja-JP" sz="2400" b="1" baseline="-2500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1370013" y="1608138"/>
            <a:ext cx="223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/>
              <a:t>Fu &amp; Kane, PRB (2007)</a:t>
            </a:r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title"/>
          </p:nvPr>
        </p:nvSpPr>
        <p:spPr>
          <a:xfrm>
            <a:off x="296863" y="292100"/>
            <a:ext cx="8474075" cy="601663"/>
          </a:xfrm>
        </p:spPr>
        <p:txBody>
          <a:bodyPr/>
          <a:lstStyle/>
          <a:p>
            <a:r>
              <a:rPr lang="en-US" altLang="ja-JP" sz="3200"/>
              <a:t>3D Topological-Insulator Materials</a:t>
            </a:r>
            <a:endParaRPr lang="en-US" altLang="ja-JP" sz="3200" baseline="-25000"/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 flipH="1">
            <a:off x="1131888" y="2257425"/>
            <a:ext cx="273050" cy="668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1560" name="Rectangle 8"/>
          <p:cNvSpPr>
            <a:spLocks noChangeArrowheads="1"/>
          </p:cNvSpPr>
          <p:nvPr/>
        </p:nvSpPr>
        <p:spPr bwMode="auto">
          <a:xfrm>
            <a:off x="965200" y="193833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FF0000"/>
                </a:solidFill>
              </a:rPr>
              <a:t>Band Inversion</a:t>
            </a:r>
          </a:p>
        </p:txBody>
      </p:sp>
      <p:grpSp>
        <p:nvGrpSpPr>
          <p:cNvPr id="151561" name="Group 9"/>
          <p:cNvGrpSpPr>
            <a:grpSpLocks/>
          </p:cNvGrpSpPr>
          <p:nvPr/>
        </p:nvGrpSpPr>
        <p:grpSpPr bwMode="auto">
          <a:xfrm>
            <a:off x="0" y="3911600"/>
            <a:ext cx="4608513" cy="2841625"/>
            <a:chOff x="2716" y="2418"/>
            <a:chExt cx="2903" cy="1790"/>
          </a:xfrm>
        </p:grpSpPr>
        <p:grpSp>
          <p:nvGrpSpPr>
            <p:cNvPr id="151562" name="Group 10"/>
            <p:cNvGrpSpPr>
              <a:grpSpLocks/>
            </p:cNvGrpSpPr>
            <p:nvPr/>
          </p:nvGrpSpPr>
          <p:grpSpPr bwMode="auto">
            <a:xfrm>
              <a:off x="2716" y="2546"/>
              <a:ext cx="2884" cy="1662"/>
              <a:chOff x="2716" y="2547"/>
              <a:chExt cx="2884" cy="1662"/>
            </a:xfrm>
          </p:grpSpPr>
          <p:pic>
            <p:nvPicPr>
              <p:cNvPr id="151563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6" y="2547"/>
                <a:ext cx="2884" cy="1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1564" name="Rectangle 12"/>
              <p:cNvSpPr>
                <a:spLocks noChangeArrowheads="1"/>
              </p:cNvSpPr>
              <p:nvPr/>
            </p:nvSpPr>
            <p:spPr bwMode="auto">
              <a:xfrm>
                <a:off x="4225" y="2629"/>
                <a:ext cx="57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>
                    <a:solidFill>
                      <a:schemeClr val="bg1"/>
                    </a:solidFill>
                  </a:rPr>
                  <a:t>x = 0.10</a:t>
                </a:r>
              </a:p>
            </p:txBody>
          </p:sp>
        </p:grpSp>
        <p:sp>
          <p:nvSpPr>
            <p:cNvPr id="151565" name="Text Box 13"/>
            <p:cNvSpPr txBox="1">
              <a:spLocks noChangeArrowheads="1"/>
            </p:cNvSpPr>
            <p:nvPr/>
          </p:nvSpPr>
          <p:spPr bwMode="auto">
            <a:xfrm>
              <a:off x="4194" y="2418"/>
              <a:ext cx="14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Hsieh et al., Nature (2008)</a:t>
              </a:r>
            </a:p>
          </p:txBody>
        </p:sp>
      </p:grpSp>
      <p:grpSp>
        <p:nvGrpSpPr>
          <p:cNvPr id="151566" name="Group 14"/>
          <p:cNvGrpSpPr>
            <a:grpSpLocks/>
          </p:cNvGrpSpPr>
          <p:nvPr/>
        </p:nvGrpSpPr>
        <p:grpSpPr bwMode="auto">
          <a:xfrm>
            <a:off x="4946650" y="1408113"/>
            <a:ext cx="2824163" cy="2344737"/>
            <a:chOff x="3296" y="887"/>
            <a:chExt cx="1779" cy="1477"/>
          </a:xfrm>
        </p:grpSpPr>
        <p:pic>
          <p:nvPicPr>
            <p:cNvPr id="151567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" y="894"/>
              <a:ext cx="1779" cy="1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1568" name="Rectangle 16"/>
            <p:cNvSpPr>
              <a:spLocks noChangeArrowheads="1"/>
            </p:cNvSpPr>
            <p:nvPr/>
          </p:nvSpPr>
          <p:spPr bwMode="auto">
            <a:xfrm>
              <a:off x="3358" y="887"/>
              <a:ext cx="259" cy="1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1569" name="Rectangle 17"/>
            <p:cNvSpPr>
              <a:spLocks noChangeArrowheads="1"/>
            </p:cNvSpPr>
            <p:nvPr/>
          </p:nvSpPr>
          <p:spPr bwMode="auto">
            <a:xfrm>
              <a:off x="3545" y="2172"/>
              <a:ext cx="52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>
                  <a:solidFill>
                    <a:srgbClr val="006600"/>
                  </a:solidFill>
                </a:rPr>
                <a:t>Bonding</a:t>
              </a:r>
            </a:p>
          </p:txBody>
        </p:sp>
        <p:sp>
          <p:nvSpPr>
            <p:cNvPr id="151570" name="Rectangle 18"/>
            <p:cNvSpPr>
              <a:spLocks noChangeArrowheads="1"/>
            </p:cNvSpPr>
            <p:nvPr/>
          </p:nvSpPr>
          <p:spPr bwMode="auto">
            <a:xfrm>
              <a:off x="4156" y="2168"/>
              <a:ext cx="2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>
                  <a:solidFill>
                    <a:srgbClr val="006600"/>
                  </a:solidFill>
                </a:rPr>
                <a:t>CF</a:t>
              </a:r>
            </a:p>
          </p:txBody>
        </p:sp>
        <p:sp>
          <p:nvSpPr>
            <p:cNvPr id="151571" name="Rectangle 19"/>
            <p:cNvSpPr>
              <a:spLocks noChangeArrowheads="1"/>
            </p:cNvSpPr>
            <p:nvPr/>
          </p:nvSpPr>
          <p:spPr bwMode="auto">
            <a:xfrm>
              <a:off x="4593" y="2159"/>
              <a:ext cx="3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>
                  <a:solidFill>
                    <a:srgbClr val="006600"/>
                  </a:solidFill>
                </a:rPr>
                <a:t>SOC</a:t>
              </a:r>
            </a:p>
          </p:txBody>
        </p:sp>
      </p:grpSp>
      <p:sp>
        <p:nvSpPr>
          <p:cNvPr id="151572" name="Rectangle 20"/>
          <p:cNvSpPr>
            <a:spLocks noChangeArrowheads="1"/>
          </p:cNvSpPr>
          <p:nvPr/>
        </p:nvSpPr>
        <p:spPr bwMode="auto">
          <a:xfrm>
            <a:off x="5702300" y="1042988"/>
            <a:ext cx="108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FF0000"/>
                </a:solidFill>
              </a:rPr>
              <a:t>Bi</a:t>
            </a:r>
            <a:r>
              <a:rPr lang="en-US" altLang="ja-JP" sz="2400" b="1" baseline="-25000">
                <a:solidFill>
                  <a:srgbClr val="FF0000"/>
                </a:solidFill>
              </a:rPr>
              <a:t>2</a:t>
            </a:r>
            <a:r>
              <a:rPr lang="en-US" altLang="ja-JP" sz="2400" b="1">
                <a:solidFill>
                  <a:srgbClr val="FF0000"/>
                </a:solidFill>
              </a:rPr>
              <a:t>Se</a:t>
            </a:r>
            <a:r>
              <a:rPr lang="en-US" altLang="ja-JP" sz="2400" b="1" baseline="-25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1573" name="Text Box 21"/>
          <p:cNvSpPr txBox="1">
            <a:spLocks noChangeArrowheads="1"/>
          </p:cNvSpPr>
          <p:nvPr/>
        </p:nvSpPr>
        <p:spPr bwMode="auto">
          <a:xfrm>
            <a:off x="7847013" y="2757488"/>
            <a:ext cx="12303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/>
              <a:t>Zhang et al., </a:t>
            </a:r>
          </a:p>
          <a:p>
            <a:r>
              <a:rPr lang="en-US" altLang="ja-JP" sz="1400"/>
              <a:t>Nat. Phys. </a:t>
            </a:r>
          </a:p>
          <a:p>
            <a:r>
              <a:rPr lang="en-US" altLang="ja-JP" sz="1400"/>
              <a:t>(2009)</a:t>
            </a:r>
          </a:p>
        </p:txBody>
      </p:sp>
      <p:sp>
        <p:nvSpPr>
          <p:cNvPr id="151574" name="Text Box 22"/>
          <p:cNvSpPr txBox="1">
            <a:spLocks noChangeArrowheads="1"/>
          </p:cNvSpPr>
          <p:nvPr/>
        </p:nvSpPr>
        <p:spPr bwMode="auto">
          <a:xfrm>
            <a:off x="7596188" y="5478463"/>
            <a:ext cx="12303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/>
              <a:t>Xia et al., </a:t>
            </a:r>
          </a:p>
          <a:p>
            <a:r>
              <a:rPr lang="en-US" altLang="ja-JP" sz="1400"/>
              <a:t>Nat. Phys. </a:t>
            </a:r>
          </a:p>
          <a:p>
            <a:r>
              <a:rPr lang="en-US" altLang="ja-JP" sz="1400"/>
              <a:t>(2009)</a:t>
            </a:r>
          </a:p>
        </p:txBody>
      </p:sp>
      <p:grpSp>
        <p:nvGrpSpPr>
          <p:cNvPr id="151575" name="Group 23"/>
          <p:cNvGrpSpPr>
            <a:grpSpLocks/>
          </p:cNvGrpSpPr>
          <p:nvPr/>
        </p:nvGrpSpPr>
        <p:grpSpPr bwMode="auto">
          <a:xfrm>
            <a:off x="5010150" y="3803650"/>
            <a:ext cx="2643188" cy="3054350"/>
            <a:chOff x="3090" y="2382"/>
            <a:chExt cx="1665" cy="1924"/>
          </a:xfrm>
        </p:grpSpPr>
        <p:pic>
          <p:nvPicPr>
            <p:cNvPr id="151576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" y="2382"/>
              <a:ext cx="1665" cy="1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1577" name="Text Box 25"/>
            <p:cNvSpPr txBox="1">
              <a:spLocks noChangeArrowheads="1"/>
            </p:cNvSpPr>
            <p:nvPr/>
          </p:nvSpPr>
          <p:spPr bwMode="auto">
            <a:xfrm>
              <a:off x="3923" y="2760"/>
              <a:ext cx="31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/>
                <a:t>BCB</a:t>
              </a:r>
            </a:p>
          </p:txBody>
        </p:sp>
        <p:sp>
          <p:nvSpPr>
            <p:cNvPr id="151578" name="Text Box 26"/>
            <p:cNvSpPr txBox="1">
              <a:spLocks noChangeArrowheads="1"/>
            </p:cNvSpPr>
            <p:nvPr/>
          </p:nvSpPr>
          <p:spPr bwMode="auto">
            <a:xfrm>
              <a:off x="3937" y="3881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/>
                <a:t>BVB</a:t>
              </a:r>
            </a:p>
          </p:txBody>
        </p:sp>
        <p:sp>
          <p:nvSpPr>
            <p:cNvPr id="151579" name="Line 27"/>
            <p:cNvSpPr>
              <a:spLocks noChangeShapeType="1"/>
            </p:cNvSpPr>
            <p:nvPr/>
          </p:nvSpPr>
          <p:spPr bwMode="auto">
            <a:xfrm>
              <a:off x="3717" y="2933"/>
              <a:ext cx="123" cy="1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9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72" grpId="0"/>
      <p:bldP spid="151573" grpId="0"/>
      <p:bldP spid="1515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54" y="1038225"/>
            <a:ext cx="1645821" cy="3200934"/>
          </a:xfrm>
          <a:prstGeom prst="rect">
            <a:avLst/>
          </a:prstGeom>
        </p:spPr>
      </p:pic>
      <p:sp>
        <p:nvSpPr>
          <p:cNvPr id="135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46138" y="322263"/>
            <a:ext cx="2840037" cy="595312"/>
          </a:xfrm>
        </p:spPr>
        <p:txBody>
          <a:bodyPr/>
          <a:lstStyle/>
          <a:p>
            <a:r>
              <a:rPr lang="en-US" altLang="ja-JP" dirty="0" smtClean="0"/>
              <a:t>Bi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Se</a:t>
            </a:r>
            <a:r>
              <a:rPr lang="en-US" altLang="ja-JP" baseline="-25000" dirty="0" smtClean="0"/>
              <a:t>3</a:t>
            </a:r>
            <a:endParaRPr lang="en-US" altLang="ja-JP" dirty="0"/>
          </a:p>
        </p:txBody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0452" y="579247"/>
            <a:ext cx="4806759" cy="39878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400" dirty="0"/>
              <a:t>Stanford-NHMFL Collaboration</a:t>
            </a:r>
            <a:endParaRPr lang="en-US" altLang="ja-JP" sz="2000" dirty="0"/>
          </a:p>
        </p:txBody>
      </p:sp>
      <p:pic>
        <p:nvPicPr>
          <p:cNvPr id="13578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04" y="1507617"/>
            <a:ext cx="2901950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7840" name="Rectangle 16"/>
          <p:cNvSpPr>
            <a:spLocks noChangeArrowheads="1"/>
          </p:cNvSpPr>
          <p:nvPr/>
        </p:nvSpPr>
        <p:spPr bwMode="auto">
          <a:xfrm>
            <a:off x="4195763" y="1031494"/>
            <a:ext cx="246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</a:rPr>
              <a:t>Sb-doped Bi</a:t>
            </a:r>
            <a:r>
              <a:rPr lang="en-US" altLang="ja-JP" sz="2400" baseline="-25000" dirty="0">
                <a:solidFill>
                  <a:srgbClr val="0000CC"/>
                </a:solidFill>
              </a:rPr>
              <a:t>2</a:t>
            </a:r>
            <a:r>
              <a:rPr lang="en-US" altLang="ja-JP" sz="2400" dirty="0">
                <a:solidFill>
                  <a:srgbClr val="0000CC"/>
                </a:solidFill>
              </a:rPr>
              <a:t>Se</a:t>
            </a:r>
            <a:r>
              <a:rPr lang="en-US" altLang="ja-JP" sz="2400" baseline="-25000" dirty="0">
                <a:solidFill>
                  <a:srgbClr val="0000CC"/>
                </a:solidFill>
              </a:rPr>
              <a:t>3</a:t>
            </a:r>
          </a:p>
        </p:txBody>
      </p:sp>
      <p:grpSp>
        <p:nvGrpSpPr>
          <p:cNvPr id="1357846" name="Group 22"/>
          <p:cNvGrpSpPr>
            <a:grpSpLocks/>
          </p:cNvGrpSpPr>
          <p:nvPr/>
        </p:nvGrpSpPr>
        <p:grpSpPr bwMode="auto">
          <a:xfrm>
            <a:off x="6698425" y="1855407"/>
            <a:ext cx="2203450" cy="2633662"/>
            <a:chOff x="1881" y="931"/>
            <a:chExt cx="1388" cy="1659"/>
          </a:xfrm>
        </p:grpSpPr>
        <p:pic>
          <p:nvPicPr>
            <p:cNvPr id="135783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" y="931"/>
              <a:ext cx="1203" cy="1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7845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" y="981"/>
              <a:ext cx="224" cy="1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グループ化 1"/>
          <p:cNvGrpSpPr/>
          <p:nvPr/>
        </p:nvGrpSpPr>
        <p:grpSpPr>
          <a:xfrm>
            <a:off x="4561904" y="5529834"/>
            <a:ext cx="4195762" cy="741363"/>
            <a:chOff x="4561904" y="5529834"/>
            <a:chExt cx="4195762" cy="741363"/>
          </a:xfrm>
        </p:grpSpPr>
        <p:sp>
          <p:nvSpPr>
            <p:cNvPr id="1357842" name="Rectangle 18"/>
            <p:cNvSpPr>
              <a:spLocks noChangeArrowheads="1"/>
            </p:cNvSpPr>
            <p:nvPr/>
          </p:nvSpPr>
          <p:spPr bwMode="auto">
            <a:xfrm>
              <a:off x="4923854" y="5874322"/>
              <a:ext cx="38338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</a:rPr>
                <a:t>Surface contribution </a:t>
              </a:r>
              <a:r>
                <a:rPr lang="en-US" altLang="ja-JP" sz="2000" b="1" dirty="0" smtClean="0">
                  <a:solidFill>
                    <a:srgbClr val="FF0000"/>
                  </a:solidFill>
                </a:rPr>
                <a:t>~</a:t>
              </a:r>
              <a:r>
                <a:rPr lang="en-US" altLang="ja-JP" sz="2000" b="1" dirty="0">
                  <a:solidFill>
                    <a:srgbClr val="FF0000"/>
                  </a:solidFill>
                </a:rPr>
                <a:t>0.1%</a:t>
              </a:r>
            </a:p>
          </p:txBody>
        </p:sp>
        <p:sp>
          <p:nvSpPr>
            <p:cNvPr id="1357843" name="AutoShape 19"/>
            <p:cNvSpPr>
              <a:spLocks noChangeArrowheads="1"/>
            </p:cNvSpPr>
            <p:nvPr/>
          </p:nvSpPr>
          <p:spPr bwMode="auto">
            <a:xfrm>
              <a:off x="4658170" y="6005005"/>
              <a:ext cx="273050" cy="157162"/>
            </a:xfrm>
            <a:prstGeom prst="rightArrow">
              <a:avLst>
                <a:gd name="adj1" fmla="val 50000"/>
                <a:gd name="adj2" fmla="val 43434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357847" name="Rectangle 23"/>
            <p:cNvSpPr>
              <a:spLocks noChangeArrowheads="1"/>
            </p:cNvSpPr>
            <p:nvPr/>
          </p:nvSpPr>
          <p:spPr bwMode="auto">
            <a:xfrm>
              <a:off x="4561904" y="5529834"/>
              <a:ext cx="39433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None/>
              </a:pPr>
              <a:r>
                <a:rPr lang="en-US" altLang="ja-JP" dirty="0">
                  <a:solidFill>
                    <a:srgbClr val="000000"/>
                  </a:solidFill>
                </a:rPr>
                <a:t>Analytis et al., Nature Physics (2010)</a:t>
              </a:r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466725" y="4379913"/>
            <a:ext cx="2230438" cy="2325687"/>
            <a:chOff x="3090" y="2382"/>
            <a:chExt cx="1665" cy="1924"/>
          </a:xfrm>
        </p:grpSpPr>
        <p:pic>
          <p:nvPicPr>
            <p:cNvPr id="20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" y="2382"/>
              <a:ext cx="1665" cy="1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3893" y="2759"/>
              <a:ext cx="371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>
                  <a:solidFill>
                    <a:srgbClr val="000000"/>
                  </a:solidFill>
                </a:rPr>
                <a:t>BCB</a:t>
              </a: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909" y="3840"/>
              <a:ext cx="365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rgbClr val="000000"/>
                  </a:solidFill>
                </a:rPr>
                <a:t>BVB</a:t>
              </a: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3717" y="2933"/>
              <a:ext cx="123" cy="1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7"/>
          <p:cNvGrpSpPr>
            <a:grpSpLocks/>
          </p:cNvGrpSpPr>
          <p:nvPr/>
        </p:nvGrpSpPr>
        <p:grpSpPr bwMode="auto">
          <a:xfrm>
            <a:off x="2671763" y="4610100"/>
            <a:ext cx="638175" cy="457200"/>
            <a:chOff x="5328" y="2456"/>
            <a:chExt cx="402" cy="288"/>
          </a:xfrm>
        </p:grpSpPr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5405" y="2456"/>
              <a:ext cx="3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18000">
              <a:spAutoFit/>
            </a:bodyPr>
            <a:lstStyle/>
            <a:p>
              <a:r>
                <a:rPr lang="en-US" altLang="ja-JP" sz="2400" b="1" dirty="0">
                  <a:solidFill>
                    <a:srgbClr val="0000FF"/>
                  </a:solidFill>
                </a:rPr>
                <a:t>E</a:t>
              </a:r>
              <a:r>
                <a:rPr lang="en-US" altLang="ja-JP" sz="2400" b="1" baseline="-25000" dirty="0">
                  <a:solidFill>
                    <a:srgbClr val="0000FF"/>
                  </a:solidFill>
                </a:rPr>
                <a:t>F</a:t>
              </a:r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5328" y="2599"/>
              <a:ext cx="11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7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7827" grpId="0" build="p"/>
      <p:bldP spid="13578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90625"/>
            <a:ext cx="1385888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5551488"/>
            <a:ext cx="2314575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2430463" y="5921375"/>
            <a:ext cx="25669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b="0" smtClean="0">
                <a:solidFill>
                  <a:srgbClr val="006600"/>
                </a:solidFill>
              </a:rPr>
              <a:t>Chalcogen ordering leads to characteristic peaks .</a:t>
            </a:r>
            <a:endParaRPr lang="en-US" altLang="ja-JP" sz="1600" b="0" baseline="-25000" smtClean="0">
              <a:solidFill>
                <a:srgbClr val="006600"/>
              </a:solidFill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3065464" y="217488"/>
            <a:ext cx="4870838" cy="12126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Important Theme in TI Research</a:t>
            </a:r>
            <a:r>
              <a:rPr lang="ja-JP" altLang="en-US" sz="2000" b="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：</a:t>
            </a:r>
          </a:p>
          <a:p>
            <a:pPr>
              <a:spcBef>
                <a:spcPct val="20000"/>
              </a:spcBef>
            </a:pPr>
            <a:r>
              <a:rPr lang="en-US" altLang="ja-JP" sz="2400" b="0" dirty="0" smtClean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How to reduce bulk carriers and</a:t>
            </a:r>
          </a:p>
          <a:p>
            <a:r>
              <a:rPr lang="en-US" altLang="ja-JP" sz="2400" b="0" dirty="0" smtClean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achieve a bulk-insulating state</a:t>
            </a: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542925" y="360363"/>
            <a:ext cx="2022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600" b="0" smtClean="0">
                <a:solidFill>
                  <a:srgbClr val="0000CC"/>
                </a:solidFill>
              </a:rPr>
              <a:t>Bi</a:t>
            </a:r>
            <a:r>
              <a:rPr lang="en-US" altLang="ja-JP" sz="3600" b="0" baseline="-25000" smtClean="0">
                <a:solidFill>
                  <a:srgbClr val="0000CC"/>
                </a:solidFill>
              </a:rPr>
              <a:t>2</a:t>
            </a:r>
            <a:r>
              <a:rPr lang="en-US" altLang="ja-JP" sz="3600" b="0" smtClean="0">
                <a:solidFill>
                  <a:srgbClr val="0000CC"/>
                </a:solidFill>
              </a:rPr>
              <a:t>Te</a:t>
            </a:r>
            <a:r>
              <a:rPr lang="en-US" altLang="ja-JP" sz="3600" b="0" baseline="-25000" smtClean="0">
                <a:solidFill>
                  <a:srgbClr val="0000CC"/>
                </a:solidFill>
              </a:rPr>
              <a:t>2</a:t>
            </a:r>
            <a:r>
              <a:rPr lang="en-US" altLang="ja-JP" sz="3600" b="0" smtClean="0">
                <a:solidFill>
                  <a:srgbClr val="0000CC"/>
                </a:solidFill>
              </a:rPr>
              <a:t>Se</a:t>
            </a:r>
          </a:p>
        </p:txBody>
      </p:sp>
      <p:grpSp>
        <p:nvGrpSpPr>
          <p:cNvPr id="157703" name="Group 7"/>
          <p:cNvGrpSpPr>
            <a:grpSpLocks/>
          </p:cNvGrpSpPr>
          <p:nvPr/>
        </p:nvGrpSpPr>
        <p:grpSpPr bwMode="auto">
          <a:xfrm>
            <a:off x="5416550" y="1608138"/>
            <a:ext cx="3576638" cy="4289425"/>
            <a:chOff x="3360" y="1302"/>
            <a:chExt cx="2253" cy="2702"/>
          </a:xfrm>
        </p:grpSpPr>
        <p:grpSp>
          <p:nvGrpSpPr>
            <p:cNvPr id="157704" name="Group 8"/>
            <p:cNvGrpSpPr>
              <a:grpSpLocks/>
            </p:cNvGrpSpPr>
            <p:nvPr/>
          </p:nvGrpSpPr>
          <p:grpSpPr bwMode="auto">
            <a:xfrm>
              <a:off x="3360" y="1302"/>
              <a:ext cx="2244" cy="2208"/>
              <a:chOff x="3516" y="1536"/>
              <a:chExt cx="2244" cy="2208"/>
            </a:xfrm>
          </p:grpSpPr>
          <p:pic>
            <p:nvPicPr>
              <p:cNvPr id="157705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6" y="1536"/>
                <a:ext cx="2244" cy="2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7706" name="Rectangle 10"/>
              <p:cNvSpPr>
                <a:spLocks noChangeArrowheads="1"/>
              </p:cNvSpPr>
              <p:nvPr/>
            </p:nvSpPr>
            <p:spPr bwMode="auto">
              <a:xfrm>
                <a:off x="3531" y="1577"/>
                <a:ext cx="288" cy="2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b="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7707" name="Rectangle 11"/>
            <p:cNvSpPr>
              <a:spLocks noChangeArrowheads="1"/>
            </p:cNvSpPr>
            <p:nvPr/>
          </p:nvSpPr>
          <p:spPr bwMode="auto">
            <a:xfrm>
              <a:off x="3630" y="3600"/>
              <a:ext cx="198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b="0" smtClean="0">
                  <a:solidFill>
                    <a:srgbClr val="0000FF"/>
                  </a:solidFill>
                  <a:latin typeface="Symbol" panose="05050102010706020507" pitchFamily="18" charset="2"/>
                </a:rPr>
                <a:t>q</a:t>
              </a:r>
              <a:r>
                <a:rPr lang="en-US" altLang="ja-JP" b="0" smtClean="0">
                  <a:solidFill>
                    <a:srgbClr val="0000FF"/>
                  </a:solidFill>
                </a:rPr>
                <a:t>-dependence signifies that the Fermi surface is 2D. </a:t>
              </a:r>
            </a:p>
          </p:txBody>
        </p:sp>
      </p:grpSp>
      <p:grpSp>
        <p:nvGrpSpPr>
          <p:cNvPr id="157708" name="Group 12"/>
          <p:cNvGrpSpPr>
            <a:grpSpLocks/>
          </p:cNvGrpSpPr>
          <p:nvPr/>
        </p:nvGrpSpPr>
        <p:grpSpPr bwMode="auto">
          <a:xfrm>
            <a:off x="2692400" y="1846263"/>
            <a:ext cx="2813050" cy="3859212"/>
            <a:chOff x="1539" y="1462"/>
            <a:chExt cx="1772" cy="2431"/>
          </a:xfrm>
        </p:grpSpPr>
        <p:sp>
          <p:nvSpPr>
            <p:cNvPr id="157709" name="Rectangle 13"/>
            <p:cNvSpPr>
              <a:spLocks noChangeArrowheads="1"/>
            </p:cNvSpPr>
            <p:nvPr/>
          </p:nvSpPr>
          <p:spPr bwMode="auto">
            <a:xfrm>
              <a:off x="1888" y="3316"/>
              <a:ext cx="139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b="0" smtClean="0">
                  <a:solidFill>
                    <a:srgbClr val="000000"/>
                  </a:solidFill>
                </a:rPr>
                <a:t>Activation behavior above 150 K with </a:t>
              </a:r>
            </a:p>
            <a:p>
              <a:r>
                <a:rPr lang="en-US" altLang="ja-JP" b="0" smtClean="0">
                  <a:solidFill>
                    <a:srgbClr val="0000FF"/>
                  </a:solidFill>
                  <a:latin typeface="Symbol" panose="05050102010706020507" pitchFamily="18" charset="2"/>
                </a:rPr>
                <a:t>D</a:t>
              </a:r>
              <a:r>
                <a:rPr lang="en-US" altLang="ja-JP" b="0" smtClean="0">
                  <a:solidFill>
                    <a:srgbClr val="0000FF"/>
                  </a:solidFill>
                </a:rPr>
                <a:t> = 23 meV</a:t>
              </a:r>
            </a:p>
          </p:txBody>
        </p:sp>
        <p:grpSp>
          <p:nvGrpSpPr>
            <p:cNvPr id="157710" name="Group 14"/>
            <p:cNvGrpSpPr>
              <a:grpSpLocks/>
            </p:cNvGrpSpPr>
            <p:nvPr/>
          </p:nvGrpSpPr>
          <p:grpSpPr bwMode="auto">
            <a:xfrm>
              <a:off x="1539" y="1462"/>
              <a:ext cx="1772" cy="1781"/>
              <a:chOff x="285" y="868"/>
              <a:chExt cx="2210" cy="2147"/>
            </a:xfrm>
          </p:grpSpPr>
          <p:pic>
            <p:nvPicPr>
              <p:cNvPr id="157711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" y="896"/>
                <a:ext cx="2210" cy="2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7712" name="Rectangle 16"/>
              <p:cNvSpPr>
                <a:spLocks noChangeArrowheads="1"/>
              </p:cNvSpPr>
              <p:nvPr/>
            </p:nvSpPr>
            <p:spPr bwMode="auto">
              <a:xfrm>
                <a:off x="312" y="868"/>
                <a:ext cx="328" cy="2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b="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7713" name="Group 17"/>
          <p:cNvGrpSpPr>
            <a:grpSpLocks/>
          </p:cNvGrpSpPr>
          <p:nvPr/>
        </p:nvGrpSpPr>
        <p:grpSpPr bwMode="auto">
          <a:xfrm>
            <a:off x="0" y="4257675"/>
            <a:ext cx="3101975" cy="1155700"/>
            <a:chOff x="97" y="3375"/>
            <a:chExt cx="1954" cy="728"/>
          </a:xfrm>
        </p:grpSpPr>
        <p:sp>
          <p:nvSpPr>
            <p:cNvPr id="157714" name="Rectangle 18"/>
            <p:cNvSpPr>
              <a:spLocks noChangeArrowheads="1"/>
            </p:cNvSpPr>
            <p:nvPr/>
          </p:nvSpPr>
          <p:spPr bwMode="auto">
            <a:xfrm>
              <a:off x="97" y="3375"/>
              <a:ext cx="1954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ja-JP" sz="2000" b="0" smtClean="0">
                  <a:solidFill>
                    <a:srgbClr val="000000"/>
                  </a:solidFill>
                </a:rPr>
                <a:t>Nominally stoichiometric </a:t>
              </a:r>
            </a:p>
            <a:p>
              <a:r>
                <a:rPr lang="en-US" altLang="ja-JP" sz="2000" b="0" smtClean="0">
                  <a:solidFill>
                    <a:srgbClr val="000000"/>
                  </a:solidFill>
                </a:rPr>
                <a:t>crystals of  </a:t>
              </a:r>
              <a:r>
                <a:rPr lang="en-US" altLang="ja-JP" sz="2000" b="0" smtClean="0">
                  <a:solidFill>
                    <a:srgbClr val="FF0000"/>
                  </a:solidFill>
                </a:rPr>
                <a:t>Bi</a:t>
              </a:r>
              <a:r>
                <a:rPr lang="en-US" altLang="ja-JP" sz="2000" b="0" baseline="-25000" smtClean="0">
                  <a:solidFill>
                    <a:srgbClr val="FF0000"/>
                  </a:solidFill>
                </a:rPr>
                <a:t>2</a:t>
              </a:r>
              <a:r>
                <a:rPr lang="en-US" altLang="ja-JP" sz="2000" b="0" smtClean="0">
                  <a:solidFill>
                    <a:srgbClr val="FF0000"/>
                  </a:solidFill>
                </a:rPr>
                <a:t>Se</a:t>
              </a:r>
              <a:r>
                <a:rPr lang="en-US" altLang="ja-JP" sz="2000" b="0" baseline="-25000" smtClean="0">
                  <a:solidFill>
                    <a:srgbClr val="FF0000"/>
                  </a:solidFill>
                </a:rPr>
                <a:t>3</a:t>
              </a:r>
              <a:r>
                <a:rPr lang="en-US" altLang="ja-JP" sz="2000" b="0" smtClean="0">
                  <a:solidFill>
                    <a:srgbClr val="FF0000"/>
                  </a:solidFill>
                </a:rPr>
                <a:t> : </a:t>
              </a:r>
              <a:r>
                <a:rPr lang="en-US" altLang="ja-JP" sz="2000" b="0" i="1" smtClean="0">
                  <a:solidFill>
                    <a:srgbClr val="FF0000"/>
                  </a:solidFill>
                </a:rPr>
                <a:t>n</a:t>
              </a:r>
              <a:r>
                <a:rPr lang="en-US" altLang="ja-JP" sz="2000" b="0" smtClean="0">
                  <a:solidFill>
                    <a:srgbClr val="FF0000"/>
                  </a:solidFill>
                </a:rPr>
                <a:t>-type</a:t>
              </a:r>
            </a:p>
          </p:txBody>
        </p:sp>
        <p:sp>
          <p:nvSpPr>
            <p:cNvPr id="157715" name="Rectangle 19"/>
            <p:cNvSpPr>
              <a:spLocks noChangeArrowheads="1"/>
            </p:cNvSpPr>
            <p:nvPr/>
          </p:nvSpPr>
          <p:spPr bwMode="auto">
            <a:xfrm>
              <a:off x="913" y="3795"/>
              <a:ext cx="1138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ja-JP" sz="2000" b="0" smtClean="0">
                  <a:solidFill>
                    <a:srgbClr val="FF0000"/>
                  </a:solidFill>
                </a:rPr>
                <a:t>Bi</a:t>
              </a:r>
              <a:r>
                <a:rPr lang="en-US" altLang="ja-JP" sz="2000" b="0" baseline="-25000" smtClean="0">
                  <a:solidFill>
                    <a:srgbClr val="FF0000"/>
                  </a:solidFill>
                </a:rPr>
                <a:t>2</a:t>
              </a:r>
              <a:r>
                <a:rPr lang="en-US" altLang="ja-JP" sz="2000" b="0" smtClean="0">
                  <a:solidFill>
                    <a:srgbClr val="FF0000"/>
                  </a:solidFill>
                </a:rPr>
                <a:t>Te</a:t>
              </a:r>
              <a:r>
                <a:rPr lang="en-US" altLang="ja-JP" sz="2000" b="0" baseline="-25000" smtClean="0">
                  <a:solidFill>
                    <a:srgbClr val="FF0000"/>
                  </a:solidFill>
                </a:rPr>
                <a:t>3</a:t>
              </a:r>
              <a:r>
                <a:rPr lang="en-US" altLang="ja-JP" sz="2000" b="0" smtClean="0">
                  <a:solidFill>
                    <a:srgbClr val="FF0000"/>
                  </a:solidFill>
                </a:rPr>
                <a:t> : </a:t>
              </a:r>
              <a:r>
                <a:rPr lang="en-US" altLang="ja-JP" sz="2000" b="0" i="1" smtClean="0">
                  <a:solidFill>
                    <a:srgbClr val="FF0000"/>
                  </a:solidFill>
                </a:rPr>
                <a:t>p</a:t>
              </a:r>
              <a:r>
                <a:rPr lang="en-US" altLang="ja-JP" sz="2000" b="0" smtClean="0">
                  <a:solidFill>
                    <a:srgbClr val="FF0000"/>
                  </a:solidFill>
                </a:rPr>
                <a:t>-type</a:t>
              </a:r>
            </a:p>
          </p:txBody>
        </p:sp>
      </p:grpSp>
      <p:grpSp>
        <p:nvGrpSpPr>
          <p:cNvPr id="157716" name="Group 20"/>
          <p:cNvGrpSpPr>
            <a:grpSpLocks/>
          </p:cNvGrpSpPr>
          <p:nvPr/>
        </p:nvGrpSpPr>
        <p:grpSpPr bwMode="auto">
          <a:xfrm>
            <a:off x="5164138" y="5864225"/>
            <a:ext cx="3979862" cy="396875"/>
            <a:chOff x="2929" y="3947"/>
            <a:chExt cx="2507" cy="250"/>
          </a:xfrm>
        </p:grpSpPr>
        <p:sp>
          <p:nvSpPr>
            <p:cNvPr id="157717" name="Rectangle 21"/>
            <p:cNvSpPr>
              <a:spLocks noChangeArrowheads="1"/>
            </p:cNvSpPr>
            <p:nvPr/>
          </p:nvSpPr>
          <p:spPr bwMode="auto">
            <a:xfrm>
              <a:off x="3114" y="3947"/>
              <a:ext cx="23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smtClean="0">
                  <a:solidFill>
                    <a:srgbClr val="FF0000"/>
                  </a:solidFill>
                </a:rPr>
                <a:t>Surface contribution is ~6% !</a:t>
              </a:r>
            </a:p>
          </p:txBody>
        </p:sp>
        <p:sp>
          <p:nvSpPr>
            <p:cNvPr id="157718" name="AutoShape 22"/>
            <p:cNvSpPr>
              <a:spLocks noChangeArrowheads="1"/>
            </p:cNvSpPr>
            <p:nvPr/>
          </p:nvSpPr>
          <p:spPr bwMode="auto">
            <a:xfrm>
              <a:off x="2929" y="4026"/>
              <a:ext cx="172" cy="99"/>
            </a:xfrm>
            <a:prstGeom prst="rightArrow">
              <a:avLst>
                <a:gd name="adj1" fmla="val 50000"/>
                <a:gd name="adj2" fmla="val 43434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7719" name="Rectangle 23"/>
          <p:cNvSpPr>
            <a:spLocks noChangeArrowheads="1"/>
          </p:cNvSpPr>
          <p:nvPr/>
        </p:nvSpPr>
        <p:spPr bwMode="auto">
          <a:xfrm>
            <a:off x="5832475" y="6362700"/>
            <a:ext cx="314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0" dirty="0" err="1" smtClean="0">
                <a:solidFill>
                  <a:srgbClr val="000000"/>
                </a:solidFill>
              </a:rPr>
              <a:t>Ren</a:t>
            </a:r>
            <a:r>
              <a:rPr lang="en-US" altLang="ja-JP" b="0" dirty="0" smtClean="0">
                <a:solidFill>
                  <a:srgbClr val="000000"/>
                </a:solidFill>
              </a:rPr>
              <a:t>, Ando </a:t>
            </a:r>
            <a:r>
              <a:rPr lang="en-US" altLang="ja-JP" b="0" i="1" dirty="0" smtClean="0">
                <a:solidFill>
                  <a:srgbClr val="000000"/>
                </a:solidFill>
              </a:rPr>
              <a:t>et al</a:t>
            </a:r>
            <a:r>
              <a:rPr lang="en-US" altLang="ja-JP" b="0" dirty="0" smtClean="0">
                <a:solidFill>
                  <a:srgbClr val="000000"/>
                </a:solidFill>
              </a:rPr>
              <a:t>., PRB (2010)</a:t>
            </a:r>
          </a:p>
        </p:txBody>
      </p:sp>
    </p:spTree>
    <p:extLst>
      <p:ext uri="{BB962C8B-B14F-4D97-AF65-F5344CB8AC3E}">
        <p14:creationId xmlns:p14="http://schemas.microsoft.com/office/powerpoint/2010/main" val="344198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/>
      <p:bldP spid="157702" grpId="0"/>
      <p:bldP spid="1577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6" name="Rectangle 14"/>
          <p:cNvSpPr>
            <a:spLocks noChangeArrowheads="1"/>
          </p:cNvSpPr>
          <p:nvPr/>
        </p:nvSpPr>
        <p:spPr bwMode="auto">
          <a:xfrm>
            <a:off x="340699" y="197794"/>
            <a:ext cx="31646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Bi</a:t>
            </a:r>
            <a:r>
              <a:rPr lang="en-US" altLang="ja-JP" sz="3200" baseline="-25000" dirty="0">
                <a:solidFill>
                  <a:srgbClr val="006600"/>
                </a:solidFill>
                <a:cs typeface="Times New Roman" panose="02020603050405020304" pitchFamily="18" charset="0"/>
              </a:rPr>
              <a:t>2-x</a:t>
            </a:r>
            <a:r>
              <a:rPr lang="en-US" altLang="ja-JP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Sb</a:t>
            </a:r>
            <a:r>
              <a:rPr lang="en-US" altLang="ja-JP" sz="3200" baseline="-25000" dirty="0">
                <a:solidFill>
                  <a:srgbClr val="006600"/>
                </a:solidFill>
                <a:cs typeface="Times New Roman" panose="02020603050405020304" pitchFamily="18" charset="0"/>
              </a:rPr>
              <a:t>x</a:t>
            </a:r>
            <a:r>
              <a:rPr lang="en-US" altLang="ja-JP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Te</a:t>
            </a:r>
            <a:r>
              <a:rPr lang="en-US" altLang="ja-JP" sz="3200" baseline="-25000" dirty="0">
                <a:solidFill>
                  <a:srgbClr val="006600"/>
                </a:solidFill>
                <a:cs typeface="Times New Roman" panose="02020603050405020304" pitchFamily="18" charset="0"/>
              </a:rPr>
              <a:t>3-y</a:t>
            </a:r>
            <a:r>
              <a:rPr lang="en-US" altLang="ja-JP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Se</a:t>
            </a:r>
            <a:r>
              <a:rPr lang="en-US" altLang="ja-JP" sz="3200" baseline="-25000" dirty="0">
                <a:solidFill>
                  <a:srgbClr val="006600"/>
                </a:solidFill>
                <a:cs typeface="Times New Roman" panose="02020603050405020304" pitchFamily="18" charset="0"/>
              </a:rPr>
              <a:t>y</a:t>
            </a:r>
          </a:p>
        </p:txBody>
      </p:sp>
      <p:grpSp>
        <p:nvGrpSpPr>
          <p:cNvPr id="85007" name="Group 15"/>
          <p:cNvGrpSpPr>
            <a:grpSpLocks/>
          </p:cNvGrpSpPr>
          <p:nvPr/>
        </p:nvGrpSpPr>
        <p:grpSpPr bwMode="auto">
          <a:xfrm>
            <a:off x="87966" y="1176338"/>
            <a:ext cx="1738313" cy="1452562"/>
            <a:chOff x="3357" y="400"/>
            <a:chExt cx="2133" cy="1651"/>
          </a:xfrm>
        </p:grpSpPr>
        <p:pic>
          <p:nvPicPr>
            <p:cNvPr id="85008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" y="418"/>
              <a:ext cx="2133" cy="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009" name="Rectangle 17"/>
            <p:cNvSpPr>
              <a:spLocks noChangeArrowheads="1"/>
            </p:cNvSpPr>
            <p:nvPr/>
          </p:nvSpPr>
          <p:spPr bwMode="auto">
            <a:xfrm>
              <a:off x="3467" y="400"/>
              <a:ext cx="288" cy="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0">
                <a:solidFill>
                  <a:srgbClr val="000000"/>
                </a:solidFill>
              </a:endParaRPr>
            </a:p>
          </p:txBody>
        </p:sp>
      </p:grpSp>
      <p:pic>
        <p:nvPicPr>
          <p:cNvPr id="850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91" y="836613"/>
            <a:ext cx="296545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1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3" y="3304237"/>
            <a:ext cx="338455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12" name="Rectangle 20"/>
          <p:cNvSpPr>
            <a:spLocks noChangeArrowheads="1"/>
          </p:cNvSpPr>
          <p:nvPr/>
        </p:nvSpPr>
        <p:spPr bwMode="auto">
          <a:xfrm>
            <a:off x="557688" y="6249122"/>
            <a:ext cx="314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b="0" dirty="0">
                <a:solidFill>
                  <a:srgbClr val="000000"/>
                </a:solidFill>
              </a:rPr>
              <a:t>Ren, Ando </a:t>
            </a:r>
            <a:r>
              <a:rPr lang="en-US" altLang="ja-JP" b="0" i="1" dirty="0">
                <a:solidFill>
                  <a:srgbClr val="000000"/>
                </a:solidFill>
              </a:rPr>
              <a:t>et al</a:t>
            </a:r>
            <a:r>
              <a:rPr lang="en-US" altLang="ja-JP" b="0" dirty="0">
                <a:solidFill>
                  <a:srgbClr val="000000"/>
                </a:solidFill>
              </a:rPr>
              <a:t>., PRB (2011)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5246256" y="162137"/>
            <a:ext cx="3747222" cy="6446192"/>
            <a:chOff x="5366328" y="596246"/>
            <a:chExt cx="3747222" cy="6446192"/>
          </a:xfrm>
        </p:grpSpPr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5746956" y="596246"/>
              <a:ext cx="3162019" cy="9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Bi</a:t>
              </a:r>
              <a:r>
                <a:rPr lang="en-US" altLang="ja-JP" sz="2800" baseline="-250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1.5</a:t>
              </a:r>
              <a:r>
                <a:rPr lang="en-US" altLang="ja-JP" sz="28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Sb</a:t>
              </a:r>
              <a:r>
                <a:rPr lang="en-US" altLang="ja-JP" sz="2800" baseline="-250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0.5</a:t>
              </a:r>
              <a:r>
                <a:rPr lang="en-US" altLang="ja-JP" sz="28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Te</a:t>
              </a:r>
              <a:r>
                <a:rPr lang="en-US" altLang="ja-JP" sz="2800" baseline="-250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1.7</a:t>
              </a:r>
              <a:r>
                <a:rPr lang="en-US" altLang="ja-JP" sz="28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Se</a:t>
              </a:r>
              <a:r>
                <a:rPr lang="en-US" altLang="ja-JP" sz="2800" baseline="-250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1.3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ja-JP" sz="2000" dirty="0" smtClean="0">
                  <a:solidFill>
                    <a:srgbClr val="0000FF"/>
                  </a:solidFill>
                  <a:cs typeface="Times New Roman" panose="02020603050405020304" pitchFamily="18" charset="0"/>
                </a:rPr>
                <a:t>Thickness </a:t>
              </a:r>
              <a:r>
                <a:rPr lang="en-US" altLang="ja-JP" sz="2000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Dependence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328" y="1474407"/>
              <a:ext cx="3647073" cy="3007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5741700" y="6675726"/>
              <a:ext cx="3371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rgbClr val="000000"/>
                  </a:solidFill>
                </a:rPr>
                <a:t>Taskin, Ando </a:t>
              </a:r>
              <a:r>
                <a:rPr lang="en-US" altLang="ja-JP" b="0" i="1" dirty="0">
                  <a:solidFill>
                    <a:srgbClr val="000000"/>
                  </a:solidFill>
                </a:rPr>
                <a:t>et al</a:t>
              </a:r>
              <a:r>
                <a:rPr lang="en-US" altLang="ja-JP" b="0" dirty="0">
                  <a:solidFill>
                    <a:srgbClr val="000000"/>
                  </a:solidFill>
                </a:rPr>
                <a:t>., PRL (2011)</a:t>
              </a:r>
            </a:p>
          </p:txBody>
        </p:sp>
      </p:grpSp>
      <p:pic>
        <p:nvPicPr>
          <p:cNvPr id="28" name="Picture 3" descr="トポロジカル絶縁体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71" y="3387697"/>
            <a:ext cx="1856475" cy="143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 rot="21004457">
            <a:off x="3736575" y="5042265"/>
            <a:ext cx="5251108" cy="523220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0000"/>
                </a:solidFill>
              </a:rPr>
              <a:t>Surface-Dominated </a:t>
            </a:r>
            <a:r>
              <a:rPr lang="en-US" altLang="ja-JP" sz="2800" b="1" dirty="0">
                <a:solidFill>
                  <a:srgbClr val="FF0000"/>
                </a:solidFill>
              </a:rPr>
              <a:t>T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ransport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491019" y="40017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0" dirty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In the 8-m-thick sample,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ja-JP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the </a:t>
            </a:r>
            <a:r>
              <a:rPr lang="en-US" altLang="ja-JP" dirty="0">
                <a:solidFill>
                  <a:srgbClr val="FF0000"/>
                </a:solidFill>
                <a:cs typeface="Times New Roman" panose="02020603050405020304" pitchFamily="18" charset="0"/>
              </a:rPr>
              <a:t>surface contribution is </a:t>
            </a:r>
            <a:r>
              <a:rPr lang="en-US" altLang="ja-JP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70%!</a:t>
            </a:r>
          </a:p>
        </p:txBody>
      </p:sp>
    </p:spTree>
    <p:extLst>
      <p:ext uri="{BB962C8B-B14F-4D97-AF65-F5344CB8AC3E}">
        <p14:creationId xmlns:p14="http://schemas.microsoft.com/office/powerpoint/2010/main" val="41507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374650" y="4818063"/>
            <a:ext cx="4814888" cy="1682750"/>
            <a:chOff x="2602" y="3331"/>
            <a:chExt cx="2702" cy="981"/>
          </a:xfrm>
        </p:grpSpPr>
        <p:pic>
          <p:nvPicPr>
            <p:cNvPr id="1198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3346"/>
              <a:ext cx="2702" cy="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9812" name="Rectangle 4"/>
            <p:cNvSpPr>
              <a:spLocks noChangeArrowheads="1"/>
            </p:cNvSpPr>
            <p:nvPr/>
          </p:nvSpPr>
          <p:spPr bwMode="auto">
            <a:xfrm>
              <a:off x="2639" y="3331"/>
              <a:ext cx="202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>
          <a:xfrm>
            <a:off x="276822" y="171795"/>
            <a:ext cx="8359775" cy="719138"/>
          </a:xfrm>
        </p:spPr>
        <p:txBody>
          <a:bodyPr/>
          <a:lstStyle/>
          <a:p>
            <a:r>
              <a:rPr lang="en-US" altLang="ja-JP" dirty="0" smtClean="0">
                <a:cs typeface="Times New Roman" panose="02020603050405020304" pitchFamily="18" charset="0"/>
              </a:rPr>
              <a:t>ARPES on Bi</a:t>
            </a:r>
            <a:r>
              <a:rPr lang="en-US" altLang="ja-JP" baseline="-25000" dirty="0" smtClean="0">
                <a:cs typeface="Times New Roman" panose="02020603050405020304" pitchFamily="18" charset="0"/>
              </a:rPr>
              <a:t>2-x</a:t>
            </a:r>
            <a:r>
              <a:rPr lang="en-US" altLang="ja-JP" dirty="0" smtClean="0">
                <a:cs typeface="Times New Roman" panose="02020603050405020304" pitchFamily="18" charset="0"/>
              </a:rPr>
              <a:t>Sb</a:t>
            </a:r>
            <a:r>
              <a:rPr lang="en-US" altLang="ja-JP" baseline="-25000" dirty="0" smtClean="0">
                <a:cs typeface="Times New Roman" panose="02020603050405020304" pitchFamily="18" charset="0"/>
              </a:rPr>
              <a:t>x</a:t>
            </a:r>
            <a:r>
              <a:rPr lang="en-US" altLang="ja-JP" dirty="0" smtClean="0">
                <a:cs typeface="Times New Roman" panose="02020603050405020304" pitchFamily="18" charset="0"/>
              </a:rPr>
              <a:t>Te</a:t>
            </a:r>
            <a:r>
              <a:rPr lang="en-US" altLang="ja-JP" baseline="-25000" dirty="0" smtClean="0">
                <a:cs typeface="Times New Roman" panose="02020603050405020304" pitchFamily="18" charset="0"/>
              </a:rPr>
              <a:t>3-y</a:t>
            </a:r>
            <a:r>
              <a:rPr lang="en-US" altLang="ja-JP" dirty="0" smtClean="0">
                <a:cs typeface="Times New Roman" panose="02020603050405020304" pitchFamily="18" charset="0"/>
              </a:rPr>
              <a:t>Se</a:t>
            </a:r>
            <a:r>
              <a:rPr lang="en-US" altLang="ja-JP" baseline="-25000" dirty="0" smtClean="0">
                <a:cs typeface="Times New Roman" panose="02020603050405020304" pitchFamily="18" charset="0"/>
              </a:rPr>
              <a:t>y</a:t>
            </a:r>
            <a:endParaRPr lang="en-US" altLang="ja-JP" dirty="0">
              <a:cs typeface="Times New Roman" panose="02020603050405020304" pitchFamily="18" charset="0"/>
            </a:endParaRPr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481013" y="996950"/>
            <a:ext cx="4579937" cy="4029075"/>
            <a:chOff x="277" y="808"/>
            <a:chExt cx="3243" cy="2809"/>
          </a:xfrm>
        </p:grpSpPr>
        <p:pic>
          <p:nvPicPr>
            <p:cNvPr id="1198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" y="808"/>
              <a:ext cx="3243" cy="2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9816" name="Text Box 8"/>
            <p:cNvSpPr txBox="1">
              <a:spLocks noChangeArrowheads="1"/>
            </p:cNvSpPr>
            <p:nvPr/>
          </p:nvSpPr>
          <p:spPr bwMode="auto">
            <a:xfrm>
              <a:off x="1911" y="3458"/>
              <a:ext cx="176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900" b="1">
                  <a:cs typeface="Arial" panose="020B0604020202020204" pitchFamily="34" charset="0"/>
                </a:rPr>
                <a:t>y</a:t>
              </a:r>
            </a:p>
          </p:txBody>
        </p:sp>
      </p:grpSp>
      <p:pic>
        <p:nvPicPr>
          <p:cNvPr id="1198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938213"/>
            <a:ext cx="3028950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473450"/>
            <a:ext cx="3592513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9" name="Rectangle 11"/>
          <p:cNvSpPr>
            <a:spLocks noChangeArrowheads="1"/>
          </p:cNvSpPr>
          <p:nvPr/>
        </p:nvSpPr>
        <p:spPr bwMode="auto">
          <a:xfrm>
            <a:off x="6084888" y="6245225"/>
            <a:ext cx="27400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/>
              <a:t>Arakane, Sato, Ando et al., </a:t>
            </a:r>
          </a:p>
          <a:p>
            <a:r>
              <a:rPr lang="en-US" altLang="ja-JP" sz="1600"/>
              <a:t>Nature Commun. (2012)</a:t>
            </a:r>
          </a:p>
        </p:txBody>
      </p:sp>
    </p:spTree>
    <p:extLst>
      <p:ext uri="{BB962C8B-B14F-4D97-AF65-F5344CB8AC3E}">
        <p14:creationId xmlns:p14="http://schemas.microsoft.com/office/powerpoint/2010/main" val="8567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Ando_CRIEPI">
  <a:themeElements>
    <a:clrScheme name="Ando_CRIEP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ndo_CRIEPI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Ando_CRIEP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do_CRIEP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1402</Words>
  <Application>Microsoft Office PowerPoint</Application>
  <PresentationFormat>画面に合わせる (4:3)</PresentationFormat>
  <Paragraphs>412</Paragraphs>
  <Slides>42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6" baseType="lpstr">
      <vt:lpstr>Arial Unicode MS</vt:lpstr>
      <vt:lpstr>HGP創英角ﾎﾟｯﾌﾟ体</vt:lpstr>
      <vt:lpstr>ＭＳ ＰＲゴシック</vt:lpstr>
      <vt:lpstr>ＭＳ Ｐゴシック</vt:lpstr>
      <vt:lpstr>ＭＳ Ｐ明朝</vt:lpstr>
      <vt:lpstr>メイリオ</vt:lpstr>
      <vt:lpstr>Arial</vt:lpstr>
      <vt:lpstr>Arial Narrow</vt:lpstr>
      <vt:lpstr>Comic Sans MS</vt:lpstr>
      <vt:lpstr>Symbol</vt:lpstr>
      <vt:lpstr>Times New Roman</vt:lpstr>
      <vt:lpstr>Wingdings</vt:lpstr>
      <vt:lpstr>7_Ando_CRIEPI</vt:lpstr>
      <vt:lpstr>数式</vt:lpstr>
      <vt:lpstr>PowerPoint プレゼンテーション</vt:lpstr>
      <vt:lpstr>Topology &amp; Topological Invariant</vt:lpstr>
      <vt:lpstr>PowerPoint プレゼンテーション</vt:lpstr>
      <vt:lpstr>PowerPoint プレゼンテーション</vt:lpstr>
      <vt:lpstr>3D Topological-Insulator Materials</vt:lpstr>
      <vt:lpstr>Bi2Se3</vt:lpstr>
      <vt:lpstr>PowerPoint プレゼンテーション</vt:lpstr>
      <vt:lpstr>PowerPoint プレゼンテーション</vt:lpstr>
      <vt:lpstr>ARPES on Bi2-xSbxTe3-ySey</vt:lpstr>
      <vt:lpstr>Spin Pumping</vt:lpstr>
      <vt:lpstr>BSTS Spin-MR Device (Kyoto)</vt:lpstr>
      <vt:lpstr>PowerPoint プレゼンテーション</vt:lpstr>
      <vt:lpstr>PowerPoint プレゼンテーション</vt:lpstr>
      <vt:lpstr>MBE-Grown Bi2Se3 Fimls</vt:lpstr>
      <vt:lpstr>Surface Morphology Across tc</vt:lpstr>
      <vt:lpstr>Topological Protection</vt:lpstr>
      <vt:lpstr>Topological Protection</vt:lpstr>
      <vt:lpstr>PowerPoint プレゼンテーション</vt:lpstr>
      <vt:lpstr>Top-Gate Device</vt:lpstr>
      <vt:lpstr>Bottom-Gate Device</vt:lpstr>
      <vt:lpstr>Dual-Gate Device</vt:lpstr>
      <vt:lpstr>PowerPoint プレゼンテーション</vt:lpstr>
      <vt:lpstr>Topological Crystalline Insulator SnTe</vt:lpstr>
      <vt:lpstr>SnTe (111) Surface State</vt:lpstr>
      <vt:lpstr>SnTe (111) Surface State</vt:lpstr>
      <vt:lpstr>SdH Oscillations in SnTe (111) Films</vt:lpstr>
      <vt:lpstr>SdH Oscillations in SnTe (111) Films</vt:lpstr>
      <vt:lpstr>PowerPoint プレゼンテーション</vt:lpstr>
      <vt:lpstr>Possible Topological Superconductors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Osaka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Topological Insulator and Superconductor Materials</dc:title>
  <dc:creator>Yoichi Ando</dc:creator>
  <cp:lastModifiedBy>note</cp:lastModifiedBy>
  <cp:revision>220</cp:revision>
  <dcterms:created xsi:type="dcterms:W3CDTF">2013-01-24T05:26:53Z</dcterms:created>
  <dcterms:modified xsi:type="dcterms:W3CDTF">2015-04-15T06:30:24Z</dcterms:modified>
</cp:coreProperties>
</file>