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542" r:id="rId3"/>
    <p:sldId id="543" r:id="rId4"/>
    <p:sldId id="530" r:id="rId5"/>
    <p:sldId id="531" r:id="rId6"/>
    <p:sldId id="532" r:id="rId7"/>
    <p:sldId id="533" r:id="rId8"/>
    <p:sldId id="534" r:id="rId9"/>
    <p:sldId id="535" r:id="rId10"/>
    <p:sldId id="536" r:id="rId11"/>
    <p:sldId id="537" r:id="rId12"/>
    <p:sldId id="556" r:id="rId13"/>
    <p:sldId id="544" r:id="rId14"/>
    <p:sldId id="545" r:id="rId15"/>
    <p:sldId id="546" r:id="rId16"/>
    <p:sldId id="547" r:id="rId17"/>
    <p:sldId id="548" r:id="rId18"/>
    <p:sldId id="549" r:id="rId19"/>
    <p:sldId id="550" r:id="rId20"/>
    <p:sldId id="551" r:id="rId21"/>
    <p:sldId id="552" r:id="rId22"/>
    <p:sldId id="553" r:id="rId23"/>
    <p:sldId id="554" r:id="rId24"/>
    <p:sldId id="555" r:id="rId25"/>
    <p:sldId id="53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2B2"/>
    <a:srgbClr val="50CED2"/>
    <a:srgbClr val="538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8649" autoAdjust="0"/>
  </p:normalViewPr>
  <p:slideViewPr>
    <p:cSldViewPr snapToObjects="1">
      <p:cViewPr>
        <p:scale>
          <a:sx n="125" d="100"/>
          <a:sy n="125" d="100"/>
        </p:scale>
        <p:origin x="-136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CA8EE-BE13-A14A-842D-A6362EC8E897}" type="datetimeFigureOut">
              <a:rPr lang="en-US" smtClean="0"/>
              <a:t>4/15/15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0136D-4A86-7046-B302-4C073A8CB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12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136D-4A86-7046-B302-4C073A8CB0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9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0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3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0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3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8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5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0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2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1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1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3E80A-FC08-F045-BB26-609285FFC51C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0EB24-00B2-E444-B023-73BBD1DD7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8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500926"/>
            <a:ext cx="8382000" cy="1470025"/>
          </a:xfrm>
        </p:spPr>
        <p:txBody>
          <a:bodyPr>
            <a:noAutofit/>
          </a:bodyPr>
          <a:lstStyle/>
          <a:p>
            <a:r>
              <a:rPr lang="en-US" sz="3000" dirty="0" err="1" smtClean="0"/>
              <a:t>Majorana</a:t>
            </a:r>
            <a:r>
              <a:rPr lang="en-US" sz="3000" dirty="0" smtClean="0"/>
              <a:t> Fermions in </a:t>
            </a:r>
            <a:br>
              <a:rPr lang="en-US" sz="3000" dirty="0" smtClean="0"/>
            </a:br>
            <a:r>
              <a:rPr lang="en-US" sz="3000" dirty="0" smtClean="0"/>
              <a:t>Topological Superconductors</a:t>
            </a:r>
            <a:r>
              <a:rPr lang="en-US" sz="3000" dirty="0"/>
              <a:t/>
            </a:r>
            <a:br>
              <a:rPr lang="en-US" sz="3000" dirty="0"/>
            </a:br>
            <a:endParaRPr lang="en-US" altLang="ja-JP" sz="30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36613" y="4183615"/>
            <a:ext cx="7772400" cy="813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000"/>
              </a:spcAft>
            </a:pPr>
            <a:r>
              <a:rPr lang="en-US" altLang="ja-JP" sz="2200" dirty="0" smtClean="0"/>
              <a:t>Liang Fu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870" y="5113851"/>
            <a:ext cx="1396743" cy="826927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6613" y="4997050"/>
            <a:ext cx="7772400" cy="943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00"/>
              </a:spcAft>
            </a:pPr>
            <a:r>
              <a:rPr lang="en-US" sz="1800" dirty="0" smtClean="0"/>
              <a:t>2015 Capri School</a:t>
            </a:r>
            <a:endParaRPr lang="en-US" altLang="ja-JP" sz="1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2362200" y="2133600"/>
            <a:ext cx="46294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smtClean="0"/>
              <a:t>Basic Concept</a:t>
            </a:r>
            <a:r>
              <a:rPr lang="en-US" dirty="0"/>
              <a:t> </a:t>
            </a:r>
            <a:r>
              <a:rPr lang="en-US" dirty="0" smtClean="0"/>
              <a:t>and Exotic Properties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smtClean="0"/>
              <a:t>Physical Realizations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err="1" smtClean="0"/>
              <a:t>Majorana</a:t>
            </a:r>
            <a:r>
              <a:rPr lang="en-US" dirty="0"/>
              <a:t> </a:t>
            </a:r>
            <a:r>
              <a:rPr lang="en-US" dirty="0" smtClean="0"/>
              <a:t>Takes Charge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/>
              <a:t>Towards Quantum Computation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161829"/>
            <a:ext cx="1993900" cy="87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8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52400"/>
            <a:ext cx="88011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9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88900"/>
            <a:ext cx="85852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82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jorana_twolayer_l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9624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4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6200"/>
            <a:ext cx="8940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85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5400"/>
            <a:ext cx="89281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02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3500"/>
            <a:ext cx="89662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24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66040"/>
            <a:ext cx="89789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6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7531100" cy="185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381000"/>
            <a:ext cx="53594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352800"/>
            <a:ext cx="7907020" cy="1888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3594100"/>
            <a:ext cx="1930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97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6200"/>
            <a:ext cx="8940800" cy="670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1665742"/>
            <a:ext cx="770286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baseline="-25000" dirty="0"/>
          </a:p>
          <a:p>
            <a:endParaRPr lang="en-US" baseline="-25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981200"/>
            <a:ext cx="3497972" cy="24388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4318337"/>
            <a:ext cx="770286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aseline="-25000" dirty="0" smtClean="0"/>
              <a:t>                                                                               </a:t>
            </a:r>
            <a:r>
              <a:rPr lang="en-US" sz="2000" dirty="0" smtClean="0"/>
              <a:t>Υ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 =&gt;</a:t>
            </a:r>
            <a:r>
              <a:rPr lang="en-US" sz="2000" baseline="-25000" dirty="0" smtClean="0"/>
              <a:t>   </a:t>
            </a:r>
            <a:r>
              <a:rPr lang="en-US" sz="2000" dirty="0" smtClean="0"/>
              <a:t>Υ</a:t>
            </a:r>
            <a:r>
              <a:rPr lang="en-US" sz="2000" baseline="-25000" dirty="0" smtClean="0"/>
              <a:t>2 </a:t>
            </a:r>
            <a:r>
              <a:rPr lang="en-US" sz="2000" dirty="0" smtClean="0"/>
              <a:t>,      Υ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 =&gt;</a:t>
            </a:r>
            <a:r>
              <a:rPr lang="en-US" sz="2000" baseline="-25000" dirty="0" smtClean="0"/>
              <a:t>   </a:t>
            </a:r>
            <a:r>
              <a:rPr lang="en-US" sz="2000" dirty="0" smtClean="0"/>
              <a:t>-Υ</a:t>
            </a:r>
            <a:r>
              <a:rPr lang="en-US" sz="2000" baseline="-25000" dirty="0" smtClean="0"/>
              <a:t>1</a:t>
            </a:r>
          </a:p>
          <a:p>
            <a:endParaRPr lang="en-US" sz="2400" baseline="-25000" dirty="0" smtClean="0"/>
          </a:p>
          <a:p>
            <a:endParaRPr lang="en-US" baseline="-25000" dirty="0" smtClean="0"/>
          </a:p>
          <a:p>
            <a:endParaRPr lang="en-US" baseline="-250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30" y="4964948"/>
            <a:ext cx="1893570" cy="54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9400" y="4968242"/>
            <a:ext cx="1231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Ivanov</a:t>
            </a:r>
            <a:r>
              <a:rPr lang="en-US" dirty="0" smtClean="0"/>
              <a:t> (01)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26509" y="5029200"/>
            <a:ext cx="1992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Braiding operation: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35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38100"/>
            <a:ext cx="9067800" cy="678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219938"/>
            <a:ext cx="1930400" cy="21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0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1549" cy="321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64" y="3200400"/>
            <a:ext cx="1223836" cy="8382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84213" y="228600"/>
            <a:ext cx="7545388" cy="877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/>
              <a:t>Zero-Bias Conductance Peak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0" y="4584700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Kouwenhoven’s</a:t>
            </a:r>
            <a:r>
              <a:rPr lang="en-US" sz="1600" dirty="0" smtClean="0">
                <a:solidFill>
                  <a:srgbClr val="0000FF"/>
                </a:solidFill>
              </a:rPr>
              <a:t> group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3000" y="2318266"/>
            <a:ext cx="3276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Encouraging Hints of </a:t>
            </a:r>
            <a:r>
              <a:rPr lang="en-US" altLang="ja-JP" dirty="0" err="1" smtClean="0"/>
              <a:t>Majorana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25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6200"/>
            <a:ext cx="8877300" cy="670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505200"/>
            <a:ext cx="6921500" cy="30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962400"/>
            <a:ext cx="2119630" cy="20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0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6200"/>
            <a:ext cx="8877300" cy="670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505200"/>
            <a:ext cx="6921500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962401"/>
            <a:ext cx="7416800" cy="23384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0" y="6300819"/>
            <a:ext cx="203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Yacoby’s</a:t>
            </a:r>
            <a:r>
              <a:rPr lang="en-US" altLang="ja-JP" dirty="0" smtClean="0"/>
              <a:t> group 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44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4213" y="519703"/>
            <a:ext cx="7545388" cy="877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/>
              <a:t>Engineering Topological Superconductivity:  Finding </a:t>
            </a:r>
            <a:r>
              <a:rPr lang="en-US" altLang="ja-JP" sz="3000" dirty="0" err="1" smtClean="0"/>
              <a:t>Majorana</a:t>
            </a:r>
            <a:endParaRPr lang="en-US" altLang="ja-JP" sz="3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981201"/>
            <a:ext cx="19431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20" y="1981200"/>
            <a:ext cx="2112412" cy="1828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4212" y="3962400"/>
            <a:ext cx="8154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Key idea:  a spin non-degenerate Fermi surface under proximity effect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419600"/>
            <a:ext cx="1092200" cy="1524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6073402"/>
            <a:ext cx="5486400" cy="503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260" y="4572000"/>
            <a:ext cx="2066180" cy="10548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1645534"/>
            <a:ext cx="23739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LF, Kane (08, 09)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71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4213" y="519703"/>
            <a:ext cx="7545388" cy="877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/>
              <a:t>Engineering Topological Superconductivity:  Finding </a:t>
            </a:r>
            <a:r>
              <a:rPr lang="en-US" altLang="ja-JP" sz="3000" dirty="0" err="1" smtClean="0"/>
              <a:t>Majorana</a:t>
            </a:r>
            <a:endParaRPr lang="en-US" altLang="ja-JP" sz="3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981201"/>
            <a:ext cx="19431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20" y="1981200"/>
            <a:ext cx="2112412" cy="1828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4212" y="3962400"/>
            <a:ext cx="8154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Key idea:  a spin non-degenerate Fermi surface under proximity effect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419600"/>
            <a:ext cx="1092200" cy="1524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260" y="4572000"/>
            <a:ext cx="2066180" cy="10548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4212" y="6096000"/>
            <a:ext cx="7702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opology + superconductivity:  time-reversal symmetry ensures happy marriage.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1645534"/>
            <a:ext cx="23739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LF, Kane (08, 09)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55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7552" y="5602069"/>
            <a:ext cx="7702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simulate helical liquid by T breaking + spin-orbit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topological superconductivity requires tuning E</a:t>
            </a:r>
            <a:r>
              <a:rPr lang="en-US" baseline="-25000" dirty="0" smtClean="0"/>
              <a:t>F</a:t>
            </a:r>
            <a:r>
              <a:rPr lang="en-US" dirty="0" smtClean="0"/>
              <a:t>, B field and proximity gap   </a:t>
            </a:r>
            <a:endParaRPr lang="en-US" baseline="-250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258886" y="1471226"/>
            <a:ext cx="2977060" cy="2110174"/>
            <a:chOff x="2741069" y="2302470"/>
            <a:chExt cx="3304130" cy="23267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4054" y="2500685"/>
              <a:ext cx="3121145" cy="21285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741069" y="2302470"/>
              <a:ext cx="6858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86000"/>
            <a:ext cx="2324100" cy="584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32" y="3962400"/>
            <a:ext cx="7086600" cy="140229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4213" y="519703"/>
            <a:ext cx="7545388" cy="877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/>
              <a:t>Engineering Topological Superconductivity:  Finding </a:t>
            </a:r>
            <a:r>
              <a:rPr lang="en-US" altLang="ja-JP" sz="3000" dirty="0" err="1" smtClean="0"/>
              <a:t>Majorana</a:t>
            </a:r>
            <a:endParaRPr lang="en-US" altLang="ja-JP" sz="3000" dirty="0" smtClean="0"/>
          </a:p>
        </p:txBody>
      </p:sp>
    </p:spTree>
    <p:extLst>
      <p:ext uri="{BB962C8B-B14F-4D97-AF65-F5344CB8AC3E}">
        <p14:creationId xmlns:p14="http://schemas.microsoft.com/office/powerpoint/2010/main" val="626879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6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1549" cy="321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64" y="3200400"/>
            <a:ext cx="1223836" cy="8382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84213" y="228600"/>
            <a:ext cx="7545388" cy="877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/>
              <a:t>Zero-Bias Conductance Peak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1" y="2045368"/>
            <a:ext cx="2743200" cy="23100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76400" y="4584700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Kouwenhoven’s</a:t>
            </a:r>
            <a:r>
              <a:rPr lang="en-US" sz="1600" dirty="0" smtClean="0">
                <a:solidFill>
                  <a:srgbClr val="0000FF"/>
                </a:solidFill>
              </a:rPr>
              <a:t> group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4415423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Liu, Potter, Law, Lee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7800" y="1524000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Generic ZBCP under disorder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7552" y="5144869"/>
            <a:ext cx="7702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More evidence is needed: </a:t>
            </a:r>
          </a:p>
          <a:p>
            <a:r>
              <a:rPr lang="en-US" dirty="0"/>
              <a:t> </a:t>
            </a:r>
            <a:r>
              <a:rPr lang="en-US" dirty="0" smtClean="0"/>
              <a:t>    bulk proximity gap and gap-closing, quantization of ZBCP at low T.   </a:t>
            </a:r>
            <a:endParaRPr lang="en-US" baseline="-250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09600" y="60198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* tunneling into </a:t>
            </a:r>
            <a:r>
              <a:rPr lang="en-US" dirty="0" err="1" smtClean="0"/>
              <a:t>Majorana</a:t>
            </a:r>
            <a:r>
              <a:rPr lang="en-US" dirty="0" smtClean="0"/>
              <a:t> mode does not probe topological </a:t>
            </a:r>
            <a:r>
              <a:rPr lang="en-US" dirty="0" err="1" smtClean="0"/>
              <a:t>qubit</a:t>
            </a:r>
            <a:r>
              <a:rPr lang="en-US" dirty="0" smtClean="0"/>
              <a:t>, but destroys it.</a:t>
            </a:r>
            <a:endParaRPr 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271523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546100"/>
            <a:ext cx="8242300" cy="576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1200" y="1219200"/>
            <a:ext cx="22860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Potter &amp; LF, PRB 13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91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419100"/>
            <a:ext cx="79375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2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7500"/>
            <a:ext cx="79248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3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28600"/>
            <a:ext cx="85471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6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15900"/>
            <a:ext cx="85979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7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77800"/>
            <a:ext cx="8915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03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12151</TotalTime>
  <Words>209</Words>
  <Application>Microsoft Macintosh PowerPoint</Application>
  <PresentationFormat>On-screen Show (4:3)</PresentationFormat>
  <Paragraphs>34</Paragraphs>
  <Slides>25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Majorana Fermions in  Topological Superconductors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Topology and Anderson Transition  in Two Dimensions</dc:title>
  <dc:creator>Liang Fu</dc:creator>
  <cp:lastModifiedBy>Liang Fu</cp:lastModifiedBy>
  <cp:revision>681</cp:revision>
  <dcterms:created xsi:type="dcterms:W3CDTF">2013-09-15T15:40:03Z</dcterms:created>
  <dcterms:modified xsi:type="dcterms:W3CDTF">2015-04-15T09:11:25Z</dcterms:modified>
</cp:coreProperties>
</file>